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770" r:id="rId1"/>
  </p:sld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81" r:id="rId19"/>
    <p:sldId id="275" r:id="rId20"/>
    <p:sldId id="256" r:id="rId21"/>
    <p:sldId id="257" r:id="rId22"/>
    <p:sldId id="276" r:id="rId23"/>
    <p:sldId id="277" r:id="rId24"/>
    <p:sldId id="278" r:id="rId25"/>
    <p:sldId id="279" r:id="rId26"/>
    <p:sldId id="28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9216"/>
    <p:restoredTop sz="94656"/>
  </p:normalViewPr>
  <p:slideViewPr>
    <p:cSldViewPr snapToGrid="0">
      <p:cViewPr varScale="1">
        <p:scale>
          <a:sx n="76" d="100"/>
          <a:sy n="76" d="100"/>
        </p:scale>
        <p:origin x="216" y="36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DA38F49-B3E2-4BF0-BEC7-C30D34ABBB8D}" type="datetime1">
              <a:rPr lang="en-US" smtClean="0"/>
              <a:t>1/6/26</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692275832"/>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7DA38F49-B3E2-4BF0-BEC7-C30D34ABBB8D}" type="datetime1">
              <a:rPr lang="en-US" smtClean="0"/>
              <a:t>1/6/26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07234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7DA38F49-B3E2-4BF0-BEC7-C30D34ABBB8D}" type="datetime1">
              <a:rPr lang="en-US" smtClean="0"/>
              <a:t>1/6/26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322570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7DA38F49-B3E2-4BF0-BEC7-C30D34ABBB8D}" type="datetime1">
              <a:rPr lang="en-US" smtClean="0"/>
              <a:t>1/6/26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321406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7DA38F49-B3E2-4BF0-BEC7-C30D34ABBB8D}" type="datetime1">
              <a:rPr lang="en-US" smtClean="0"/>
              <a:t>1/6/26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27519781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7DA38F49-B3E2-4BF0-BEC7-C30D34ABBB8D}" type="datetime1">
              <a:rPr lang="en-US" smtClean="0"/>
              <a:t>1/6/26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3222474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7DA38F49-B3E2-4BF0-BEC7-C30D34ABBB8D}" type="datetime1">
              <a:rPr lang="en-US" smtClean="0"/>
              <a:t>1/6/26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2060029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7DA38F49-B3E2-4BF0-BEC7-C30D34ABBB8D}" type="datetime1">
              <a:rPr lang="en-US" smtClean="0"/>
              <a:t>1/6/26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312018768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7DA38F49-B3E2-4BF0-BEC7-C30D34ABBB8D}" type="datetime1">
              <a:rPr lang="en-US" smtClean="0"/>
              <a:t>1/6/26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3526527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7DA38F49-B3E2-4BF0-BEC7-C30D34ABBB8D}" type="datetime1">
              <a:rPr lang="en-US" smtClean="0"/>
              <a:t>1/6/26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23410503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7DA38F49-B3E2-4BF0-BEC7-C30D34ABBB8D}" type="datetime1">
              <a:rPr lang="en-US" smtClean="0"/>
              <a:t>1/6/26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2032457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7DA38F49-B3E2-4BF0-BEC7-C30D34ABBB8D}" type="datetime1">
              <a:rPr lang="en-US" smtClean="0"/>
              <a:t>1/6/26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588481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7DA38F49-B3E2-4BF0-BEC7-C30D34ABBB8D}" type="datetime1">
              <a:rPr lang="en-US" smtClean="0"/>
              <a:t>1/6/26</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580673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7DA38F49-B3E2-4BF0-BEC7-C30D34ABBB8D}" type="datetime1">
              <a:rPr lang="en-US" smtClean="0"/>
              <a:t>1/6/26</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6711920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7DA38F49-B3E2-4BF0-BEC7-C30D34ABBB8D}" type="datetime1">
              <a:rPr lang="en-US" smtClean="0"/>
              <a:t>1/6/26</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8152415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7DA38F49-B3E2-4BF0-BEC7-C30D34ABBB8D}" type="datetime1">
              <a:rPr lang="en-US" smtClean="0"/>
              <a:t>1/6/26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0439632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he-IL"/>
              <a:t>לחץ כדי לערוך סגנון כותרת של תבנית בסיס</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7DA38F49-B3E2-4BF0-BEC7-C30D34ABBB8D}" type="datetime1">
              <a:rPr lang="en-US" smtClean="0"/>
              <a:t>1/6/26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279210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A38F49-B3E2-4BF0-BEC7-C30D34ABBB8D}" type="datetime1">
              <a:rPr lang="en-US" smtClean="0"/>
              <a:t>1/6/26</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849611649"/>
      </p:ext>
    </p:extLst>
  </p:cSld>
  <p:clrMap bg1="dk1" tx1="lt1" bg2="dk2" tx2="lt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Lst>
  <p:hf sldNum="0" hdr="0" ftr="0" dt="0"/>
  <p:txStyles>
    <p:titleStyle>
      <a:lvl1pPr algn="l" defTabSz="457200" rtl="1" eaLnBrk="1" latinLnBrk="0" hangingPunct="1">
        <a:spcBef>
          <a:spcPct val="0"/>
        </a:spcBef>
        <a:buNone/>
        <a:defRPr sz="3600" kern="1200" cap="all">
          <a:ln w="3175" cmpd="sng">
            <a:noFill/>
          </a:ln>
          <a:solidFill>
            <a:schemeClr val="tx1"/>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85750" indent="-285750" algn="r" defTabSz="457200" rtl="1"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r" defTabSz="457200" rtl="1"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r" defTabSz="457200" rtl="1"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r" defTabSz="457200" rtl="1"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805"/>
            <a:lum/>
          </a:blip>
          <a:srcRect/>
          <a:stretch>
            <a:fillRect t="-9000" b="-9000"/>
          </a:stretch>
        </a:blipFill>
        <a:effectLst/>
      </p:bgPr>
    </p:bg>
    <p:spTree>
      <p:nvGrpSpPr>
        <p:cNvPr id="1" name="">
          <a:extLst>
            <a:ext uri="{FF2B5EF4-FFF2-40B4-BE49-F238E27FC236}">
              <a16:creationId xmlns:a16="http://schemas.microsoft.com/office/drawing/2014/main" id="{65DBC632-22C8-D710-BF0D-68FFE16663B3}"/>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93DFAE5E-945B-2247-7EF7-CA6DF55242F2}"/>
              </a:ext>
            </a:extLst>
          </p:cNvPr>
          <p:cNvSpPr/>
          <p:nvPr/>
        </p:nvSpPr>
        <p:spPr>
          <a:xfrm>
            <a:off x="338667" y="1117599"/>
            <a:ext cx="11616266" cy="3046988"/>
          </a:xfrm>
          <a:prstGeom prst="rect">
            <a:avLst/>
          </a:prstGeom>
          <a:noFill/>
        </p:spPr>
        <p:txBody>
          <a:bodyPr wrap="square" lIns="91440" tIns="45720" rIns="91440" bIns="45720">
            <a:spAutoFit/>
          </a:bodyPr>
          <a:lstStyle/>
          <a:p>
            <a:pPr algn="ctr"/>
            <a:r>
              <a:rPr lang="en-US" sz="9600" dirty="0">
                <a:ln w="0"/>
                <a:gradFill>
                  <a:gsLst>
                    <a:gs pos="21000">
                      <a:srgbClr val="53575C"/>
                    </a:gs>
                    <a:gs pos="88000">
                      <a:srgbClr val="C5C7CA"/>
                    </a:gs>
                  </a:gsLst>
                  <a:lin ang="5400000"/>
                </a:gradFill>
              </a:rPr>
              <a:t>Final project-</a:t>
            </a:r>
          </a:p>
          <a:p>
            <a:pPr algn="ctr"/>
            <a:r>
              <a:rPr lang="en-US" sz="9600" b="0" i="1" u="sng" cap="none" spc="0" dirty="0">
                <a:ln w="0"/>
                <a:gradFill>
                  <a:gsLst>
                    <a:gs pos="21000">
                      <a:srgbClr val="53575C"/>
                    </a:gs>
                    <a:gs pos="88000">
                      <a:srgbClr val="C5C7CA"/>
                    </a:gs>
                  </a:gsLst>
                  <a:lin ang="5400000"/>
                </a:gradFill>
                <a:effectLst/>
              </a:rPr>
              <a:t>Northwind</a:t>
            </a:r>
            <a:endParaRPr lang="he-IL" sz="5400" b="0" i="1" u="sng" cap="none" spc="0" dirty="0">
              <a:ln w="0"/>
              <a:gradFill>
                <a:gsLst>
                  <a:gs pos="21000">
                    <a:srgbClr val="53575C"/>
                  </a:gs>
                  <a:gs pos="88000">
                    <a:srgbClr val="C5C7CA"/>
                  </a:gs>
                </a:gsLst>
                <a:lin ang="5400000"/>
              </a:gradFill>
              <a:effectLst/>
            </a:endParaRPr>
          </a:p>
        </p:txBody>
      </p:sp>
      <p:sp>
        <p:nvSpPr>
          <p:cNvPr id="6" name="מלבן 5">
            <a:extLst>
              <a:ext uri="{FF2B5EF4-FFF2-40B4-BE49-F238E27FC236}">
                <a16:creationId xmlns:a16="http://schemas.microsoft.com/office/drawing/2014/main" id="{3AAA3E61-BACF-C04A-EFD7-C55108B34550}"/>
              </a:ext>
            </a:extLst>
          </p:cNvPr>
          <p:cNvSpPr/>
          <p:nvPr/>
        </p:nvSpPr>
        <p:spPr>
          <a:xfrm>
            <a:off x="7536736" y="5740401"/>
            <a:ext cx="4418197" cy="769441"/>
          </a:xfrm>
          <a:prstGeom prst="rect">
            <a:avLst/>
          </a:prstGeom>
          <a:noFill/>
        </p:spPr>
        <p:txBody>
          <a:bodyPr wrap="none" lIns="91440" tIns="45720" rIns="91440" bIns="45720">
            <a:spAutoFit/>
          </a:bodyPr>
          <a:lstStyle/>
          <a:p>
            <a:pPr marL="0" algn="ctr" defTabSz="457200" rtl="1" eaLnBrk="1" latinLnBrk="0" hangingPunct="1"/>
            <a:r>
              <a:rPr lang="he-IL" sz="4400" dirty="0">
                <a:ln w="0"/>
                <a:gradFill>
                  <a:gsLst>
                    <a:gs pos="21000">
                      <a:srgbClr val="53575C"/>
                    </a:gs>
                    <a:gs pos="88000">
                      <a:srgbClr val="C5C7CA"/>
                    </a:gs>
                  </a:gsLst>
                  <a:lin ang="5400000"/>
                </a:gradFill>
              </a:rPr>
              <a:t>מגיש: בנימין בן לולו</a:t>
            </a:r>
            <a:endParaRPr lang="he-IL" sz="4400" b="0"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983178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9">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כותרת 1">
            <a:extLst>
              <a:ext uri="{FF2B5EF4-FFF2-40B4-BE49-F238E27FC236}">
                <a16:creationId xmlns:a16="http://schemas.microsoft.com/office/drawing/2014/main" id="{A3FE995E-2CF3-333F-E5E4-587AFECF7D29}"/>
              </a:ext>
            </a:extLst>
          </p:cNvPr>
          <p:cNvSpPr>
            <a:spLocks noGrp="1"/>
          </p:cNvSpPr>
          <p:nvPr>
            <p:ph type="title"/>
          </p:nvPr>
        </p:nvSpPr>
        <p:spPr>
          <a:xfrm>
            <a:off x="1842485" y="-1027049"/>
            <a:ext cx="10366449" cy="2819398"/>
          </a:xfrm>
        </p:spPr>
        <p:txBody>
          <a:bodyPr>
            <a:normAutofit/>
          </a:bodyPr>
          <a:lstStyle/>
          <a:p>
            <a:r>
              <a:rPr lang="en-US" sz="2800" dirty="0">
                <a:solidFill>
                  <a:srgbClr val="FFFFFF"/>
                </a:solidFill>
                <a:latin typeface="Arial" panose="020B0604020202020204" pitchFamily="34" charset="0"/>
                <a:ea typeface="Arial" panose="020B0604020202020204" pitchFamily="34" charset="0"/>
              </a:rPr>
              <a:t>.2</a:t>
            </a:r>
            <a:r>
              <a:rPr lang="he-IL" sz="2800" dirty="0">
                <a:solidFill>
                  <a:srgbClr val="FFFFFF"/>
                </a:solidFill>
                <a:latin typeface="Arial" panose="020B0604020202020204" pitchFamily="34" charset="0"/>
                <a:ea typeface="Arial" panose="020B0604020202020204" pitchFamily="34" charset="0"/>
              </a:rPr>
              <a:t>האם ישנו קשר בין זמן מסוים (חודש, יום, שעה) לבין גידול או צניחה של ההזמנות</a:t>
            </a:r>
            <a:r>
              <a:rPr lang="en-US" sz="2800" dirty="0">
                <a:solidFill>
                  <a:srgbClr val="FFFFFF"/>
                </a:solidFill>
                <a:latin typeface="Arial" panose="020B0604020202020204" pitchFamily="34" charset="0"/>
                <a:ea typeface="Arial" panose="020B0604020202020204" pitchFamily="34" charset="0"/>
              </a:rPr>
              <a:t>.</a:t>
            </a:r>
            <a:endParaRPr lang="he-IL" sz="2800" dirty="0">
              <a:solidFill>
                <a:srgbClr val="FFFFFF"/>
              </a:solidFill>
            </a:endParaRPr>
          </a:p>
        </p:txBody>
      </p:sp>
      <p:sp useBgFill="1">
        <p:nvSpPr>
          <p:cNvPr id="16"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תמונה 4" descr="תמונה שמכילה טקסט, צילום מסך, גופן, עלילה&#10;&#10;תוכן בינה מלאכותית גנרטיבית עשוי להיות שגוי.">
            <a:extLst>
              <a:ext uri="{FF2B5EF4-FFF2-40B4-BE49-F238E27FC236}">
                <a16:creationId xmlns:a16="http://schemas.microsoft.com/office/drawing/2014/main" id="{A592EB0C-33B0-8FA4-70EC-CC6284BBEBF1}"/>
              </a:ext>
            </a:extLst>
          </p:cNvPr>
          <p:cNvPicPr>
            <a:picLocks noChangeAspect="1"/>
          </p:cNvPicPr>
          <p:nvPr/>
        </p:nvPicPr>
        <p:blipFill>
          <a:blip r:embed="rId3"/>
          <a:stretch>
            <a:fillRect/>
          </a:stretch>
        </p:blipFill>
        <p:spPr>
          <a:xfrm>
            <a:off x="6671734" y="2031999"/>
            <a:ext cx="5052564" cy="4090599"/>
          </a:xfrm>
          <a:prstGeom prst="rect">
            <a:avLst/>
          </a:prstGeom>
        </p:spPr>
      </p:pic>
      <p:sp>
        <p:nvSpPr>
          <p:cNvPr id="6" name="תיבת טקסט 5">
            <a:extLst>
              <a:ext uri="{FF2B5EF4-FFF2-40B4-BE49-F238E27FC236}">
                <a16:creationId xmlns:a16="http://schemas.microsoft.com/office/drawing/2014/main" id="{1D9296BF-BA95-0A74-CE08-3FEF139F94ED}"/>
              </a:ext>
            </a:extLst>
          </p:cNvPr>
          <p:cNvSpPr txBox="1"/>
          <p:nvPr/>
        </p:nvSpPr>
        <p:spPr>
          <a:xfrm>
            <a:off x="791575" y="1459342"/>
            <a:ext cx="4313619" cy="2308324"/>
          </a:xfrm>
          <a:prstGeom prst="rect">
            <a:avLst/>
          </a:prstGeom>
          <a:noFill/>
        </p:spPr>
        <p:txBody>
          <a:bodyPr wrap="square" rtlCol="1">
            <a:spAutoFit/>
          </a:bodyPr>
          <a:lstStyle/>
          <a:p>
            <a:pPr marL="0" algn="r" defTabSz="457200" rtl="1" eaLnBrk="1" latinLnBrk="0" hangingPunct="1"/>
            <a:r>
              <a:rPr lang="he-IL" sz="2400" dirty="0">
                <a:solidFill>
                  <a:schemeClr val="bg1"/>
                </a:solidFill>
              </a:rPr>
              <a:t>כמו שניתן לראות, בניתי גרף שמציג את כמות ההזמנות לפי יום בחודש.</a:t>
            </a:r>
          </a:p>
          <a:p>
            <a:pPr marL="0" algn="r" defTabSz="457200" rtl="1" eaLnBrk="1" latinLnBrk="0" hangingPunct="1"/>
            <a:endParaRPr lang="he-IL" sz="2400" dirty="0">
              <a:solidFill>
                <a:schemeClr val="bg1"/>
              </a:solidFill>
            </a:endParaRPr>
          </a:p>
          <a:p>
            <a:pPr marL="0" algn="r" defTabSz="457200" rtl="1" eaLnBrk="1" latinLnBrk="0" hangingPunct="1"/>
            <a:r>
              <a:rPr lang="he-IL" sz="2400" dirty="0">
                <a:solidFill>
                  <a:schemeClr val="bg1"/>
                </a:solidFill>
              </a:rPr>
              <a:t>הנתונים בגרף זה אינם מראים מגמה של השפעת יום על כמות ההזמנות בצורה מובהקת.</a:t>
            </a:r>
          </a:p>
        </p:txBody>
      </p:sp>
    </p:spTree>
    <p:extLst>
      <p:ext uri="{BB962C8B-B14F-4D97-AF65-F5344CB8AC3E}">
        <p14:creationId xmlns:p14="http://schemas.microsoft.com/office/powerpoint/2010/main" val="335248466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00E910-1F1D-9CBA-4DC2-A7B09F6B3999}"/>
            </a:ext>
          </a:extLst>
        </p:cNvPr>
        <p:cNvGrpSpPr/>
        <p:nvPr/>
      </p:nvGrpSpPr>
      <p:grpSpPr>
        <a:xfrm>
          <a:off x="0" y="0"/>
          <a:ext cx="0" cy="0"/>
          <a:chOff x="0" y="0"/>
          <a:chExt cx="0" cy="0"/>
        </a:xfrm>
      </p:grpSpPr>
      <p:pic>
        <p:nvPicPr>
          <p:cNvPr id="13" name="Picture 9">
            <a:extLst>
              <a:ext uri="{FF2B5EF4-FFF2-40B4-BE49-F238E27FC236}">
                <a16:creationId xmlns:a16="http://schemas.microsoft.com/office/drawing/2014/main" id="{0539C916-4BC7-CA16-D916-DED07B07B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6AD3010C-18AD-DB73-B287-312CE8456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8C56CF8-0343-F34F-5DAD-163ACF2AD4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p:nvSpPr>
          <p:cNvPr id="2" name="כותרת 1">
            <a:extLst>
              <a:ext uri="{FF2B5EF4-FFF2-40B4-BE49-F238E27FC236}">
                <a16:creationId xmlns:a16="http://schemas.microsoft.com/office/drawing/2014/main" id="{FA211DBC-CA57-62C1-4B12-92147B0F4CF9}"/>
              </a:ext>
            </a:extLst>
          </p:cNvPr>
          <p:cNvSpPr>
            <a:spLocks noGrp="1"/>
          </p:cNvSpPr>
          <p:nvPr>
            <p:ph type="title"/>
          </p:nvPr>
        </p:nvSpPr>
        <p:spPr>
          <a:xfrm>
            <a:off x="1842485" y="-1027049"/>
            <a:ext cx="10366449" cy="2819398"/>
          </a:xfrm>
        </p:spPr>
        <p:txBody>
          <a:bodyPr>
            <a:normAutofit/>
          </a:bodyPr>
          <a:lstStyle/>
          <a:p>
            <a:r>
              <a:rPr lang="en-US" sz="2800" dirty="0">
                <a:solidFill>
                  <a:srgbClr val="FFFFFF"/>
                </a:solidFill>
                <a:latin typeface="Arial" panose="020B0604020202020204" pitchFamily="34" charset="0"/>
                <a:ea typeface="Arial" panose="020B0604020202020204" pitchFamily="34" charset="0"/>
              </a:rPr>
              <a:t>.2</a:t>
            </a:r>
            <a:r>
              <a:rPr lang="he-IL" sz="2800" dirty="0">
                <a:solidFill>
                  <a:srgbClr val="FFFFFF"/>
                </a:solidFill>
                <a:latin typeface="Arial" panose="020B0604020202020204" pitchFamily="34" charset="0"/>
                <a:ea typeface="Arial" panose="020B0604020202020204" pitchFamily="34" charset="0"/>
              </a:rPr>
              <a:t>האם ישנו קשר בין זמן מסוים (חודש, יום, שעה) לבין גידול או צניחה של ההזמנות</a:t>
            </a:r>
            <a:r>
              <a:rPr lang="en-US" sz="2800" dirty="0">
                <a:solidFill>
                  <a:srgbClr val="FFFFFF"/>
                </a:solidFill>
                <a:latin typeface="Arial" panose="020B0604020202020204" pitchFamily="34" charset="0"/>
                <a:ea typeface="Arial" panose="020B0604020202020204" pitchFamily="34" charset="0"/>
              </a:rPr>
              <a:t>.</a:t>
            </a:r>
            <a:endParaRPr lang="he-IL" sz="2800" dirty="0">
              <a:solidFill>
                <a:srgbClr val="FFFFFF"/>
              </a:solidFill>
            </a:endParaRPr>
          </a:p>
        </p:txBody>
      </p:sp>
      <p:sp useBgFill="1">
        <p:nvSpPr>
          <p:cNvPr id="16" name="Freeform 5">
            <a:extLst>
              <a:ext uri="{FF2B5EF4-FFF2-40B4-BE49-F238E27FC236}">
                <a16:creationId xmlns:a16="http://schemas.microsoft.com/office/drawing/2014/main" id="{59719A59-C15F-6703-8DD4-6BD88084B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8" name="Freeform 14">
            <a:extLst>
              <a:ext uri="{FF2B5EF4-FFF2-40B4-BE49-F238E27FC236}">
                <a16:creationId xmlns:a16="http://schemas.microsoft.com/office/drawing/2014/main" id="{F2C35861-9BA6-B653-B9FA-30378178B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F5839C5D-AAE3-51B1-B6DB-F33E58C7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1" name="Straight Connector 20">
              <a:extLst>
                <a:ext uri="{FF2B5EF4-FFF2-40B4-BE49-F238E27FC236}">
                  <a16:creationId xmlns:a16="http://schemas.microsoft.com/office/drawing/2014/main" id="{960BF585-0E19-33E4-1198-DA78F9D50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0965CA4-DB23-82DB-83DC-94792BF7AB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7673D8B-EDAB-F8A7-FBC9-51982303FC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D712786-9C0A-F237-D645-457A2EF8AB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AD37313-56E3-126D-B435-2D069945FC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0F786D6-4789-7060-3B40-7F1D761277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AEC9778-E9DA-EDA5-7134-FB1E26C519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D7A0D01-501E-F6AF-F339-0BC201C9CD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1FCE7BD-19A9-44F3-F77E-5B9CE7224F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B912BA9-2C33-0D36-DD05-A9B5D27490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686A716-9FED-D83D-C6BC-B37E8BD627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D5A9BA6-886C-FCA9-761D-C1B831F9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442398B-50BF-64C2-F39E-E89A44C6B3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960F228-5870-6045-3603-01FACACB24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0240A6D-B75D-59B4-A1B0-D2F36F62A3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33ACBD-15CF-C97A-A97A-7E2E9F4838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885A9C3-AE78-79F2-6BC5-E2141A33D0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0DB0B6-3450-8DB7-2AD6-55204F7D1A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4960DD4-4B49-3F91-075D-13AE7A2FFC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DA6996C-832D-8985-D673-8BCAD249C5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F7C8FAD-859B-F1E8-2C7C-5B24EA4DD2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0ADC17-0E48-64D3-2774-C7C708F417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50851FC-614C-5D0D-8277-FAA6694FEE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59C23D0-4D8F-8601-B95C-CFFE4B530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C5B4262-77B9-F553-448B-2E5C5832DB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6BDFE85-C9B7-E1AF-C403-425706D441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6C45B19-D73E-F321-B975-85BD0D4A79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7E7CE91-3D8F-8786-DD4F-6A01DF6FD3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4F1F7CB-F41B-BFA2-79BB-1BF6662DD7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D6D6AD4-5919-4D44-7342-0CA259AAFF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F4C9FC2-B84A-D980-DECD-85ABC9A2BB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0682DC1-CF81-A681-A7D0-A05C04E3D3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FC1D30E-E268-EF8E-0F2C-F33F130FE2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82370E1-0B43-8C45-477D-B07A044CC6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159507-2C00-71F6-0EF9-245572C0A1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5A481A4-BD51-8527-FA35-50F366C40B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AA671D6-DC4E-F986-BA73-257884B55E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AE95B-F81F-EAC6-1333-9D3941C026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13DA582-5D4F-C7F0-3229-569DABDCF8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AF01CD7-C25C-AFFA-3851-82C7D7EB3A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80624AD-B04A-CBD9-FE51-5224BDBC71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A1A1A63-9254-7BCE-F314-5AF352CF6D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32B055E-93CD-6DD9-3A3A-1A522D2DF9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FAE70DF-E700-5D95-4F54-513C19E191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6C63406-32BA-3841-6777-48979BE49F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CC2FC72-EC89-1B9F-92ED-F9B29224AA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E445828-4503-CE1E-B507-9490C53E85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B6A2EFF-3765-E58C-B465-79A73E5F6B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93DD9C-450B-A388-CB7D-77AEDEAE15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0ED8F03-E6A5-A9E1-F33F-AB463526AB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38AC7A4-E461-6CB7-FA86-661A51DB8F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77BBA37-35EB-7E35-47F5-22CFCA23C3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77EF66D-9328-4DDF-2C2F-CB33066A14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1449B90-4B68-7752-15FB-921CF32FEA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C5B001F-9F48-DA0E-68C5-DB07481778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E2946D4-CCA1-67E7-5718-A62FECA769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0FD9821-2AC1-E756-33CD-2FBB392844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5C0D68-B494-A4FE-9F19-2B8594AA6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CB71AA8-87AD-B920-B25C-380DE4F936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310AFA0-B9FF-B7AC-F2A2-FC315F9DFA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16E5962-ADDD-D681-B5BA-3582DBED1C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5D4E201-D97B-3CC3-296B-E11F22071C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4E1115B-E3A9-630B-AD71-0F95D61D0C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B428771-7430-2F00-AC83-8A46923066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0007F5-A4B7-58A9-E48B-CECD75BC4E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A43924B-4CC6-B5A9-950B-8F884D0AB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7282B0E-4677-1911-A5DA-599491948E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5C8A91E-9656-35E2-D318-FA31E55619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D36FE54-D803-6DD1-9438-A087FE114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100DB75-C658-1076-9BCE-CD596140D6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1D1E84A-F113-9D08-949F-BFE0C82275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8DA2E4-F4B0-8643-1691-FDB0C50C9D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FC54400-3543-D38B-6788-3749863B78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E674D2E-8F00-9F45-0EB4-35AE2186C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7619238-E645-BFA6-54CF-ABD0C17BF0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A7C262E-5FE2-4C53-2E3E-F8C9F28151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BDF3939-2661-21EA-2882-B9180654B5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27D4E30-272A-C201-108E-0B7AA7FCAF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6" name="תיבת טקסט 5">
            <a:extLst>
              <a:ext uri="{FF2B5EF4-FFF2-40B4-BE49-F238E27FC236}">
                <a16:creationId xmlns:a16="http://schemas.microsoft.com/office/drawing/2014/main" id="{982E30B0-BDA4-42B0-6212-0B1E64304E2A}"/>
              </a:ext>
            </a:extLst>
          </p:cNvPr>
          <p:cNvSpPr txBox="1"/>
          <p:nvPr/>
        </p:nvSpPr>
        <p:spPr>
          <a:xfrm>
            <a:off x="791575" y="1459342"/>
            <a:ext cx="4313619" cy="4893647"/>
          </a:xfrm>
          <a:prstGeom prst="rect">
            <a:avLst/>
          </a:prstGeom>
          <a:noFill/>
        </p:spPr>
        <p:txBody>
          <a:bodyPr wrap="square" rtlCol="1">
            <a:spAutoFit/>
          </a:bodyPr>
          <a:lstStyle/>
          <a:p>
            <a:pPr marL="0" algn="r" defTabSz="457200" rtl="1" eaLnBrk="1" latinLnBrk="0" hangingPunct="1"/>
            <a:r>
              <a:rPr lang="he-IL" sz="2400" dirty="0">
                <a:solidFill>
                  <a:schemeClr val="bg1"/>
                </a:solidFill>
              </a:rPr>
              <a:t>לאחר מכן, בניתי גרף היסטוגרמה ב</a:t>
            </a:r>
            <a:r>
              <a:rPr lang="en-US" sz="2400" dirty="0">
                <a:solidFill>
                  <a:schemeClr val="bg1"/>
                </a:solidFill>
              </a:rPr>
              <a:t>python</a:t>
            </a:r>
            <a:r>
              <a:rPr lang="he-IL" sz="2400" dirty="0">
                <a:solidFill>
                  <a:schemeClr val="bg1"/>
                </a:solidFill>
              </a:rPr>
              <a:t>, אשר מציג את כמות הפעמים של כל כמות הזמנה ביום בחודש, עם התייחסות לשכיח. בהחלט ניתן לראות שהחציון הינו 27 ליום לערך אשר קרתה 4 פעמים, ובנוסף שישנו ערך חריג של 15 הזמנות פעם אחת. לאחר בדיקה בגרף הקודם הערך הזה היה ביום האחרון של החודש, אך שוב בהתבסס על הגרף הקודם קשה להסיק מסקנות מהזמנות לפי יום בחודש.</a:t>
            </a:r>
          </a:p>
        </p:txBody>
      </p:sp>
      <p:pic>
        <p:nvPicPr>
          <p:cNvPr id="4" name="תמונה 3" descr="תמונה שמכילה טקסט, צילום מסך, עלילה, קו&#10;&#10;תוכן בינה מלאכותית גנרטיבית עשוי להיות שגוי.">
            <a:extLst>
              <a:ext uri="{FF2B5EF4-FFF2-40B4-BE49-F238E27FC236}">
                <a16:creationId xmlns:a16="http://schemas.microsoft.com/office/drawing/2014/main" id="{537133A5-5CB1-6A14-B698-190144BA1A31}"/>
              </a:ext>
            </a:extLst>
          </p:cNvPr>
          <p:cNvPicPr>
            <a:picLocks noChangeAspect="1"/>
          </p:cNvPicPr>
          <p:nvPr/>
        </p:nvPicPr>
        <p:blipFill>
          <a:blip r:embed="rId3"/>
          <a:stretch>
            <a:fillRect/>
          </a:stretch>
        </p:blipFill>
        <p:spPr>
          <a:xfrm>
            <a:off x="6569271" y="1874919"/>
            <a:ext cx="5181600" cy="4152900"/>
          </a:xfrm>
          <a:prstGeom prst="rect">
            <a:avLst/>
          </a:prstGeom>
        </p:spPr>
      </p:pic>
    </p:spTree>
    <p:extLst>
      <p:ext uri="{BB962C8B-B14F-4D97-AF65-F5344CB8AC3E}">
        <p14:creationId xmlns:p14="http://schemas.microsoft.com/office/powerpoint/2010/main" val="347557893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49536AC9-19B4-FFBA-0DE0-AD616B020637}"/>
            </a:ext>
          </a:extLst>
        </p:cNvPr>
        <p:cNvGrpSpPr/>
        <p:nvPr/>
      </p:nvGrpSpPr>
      <p:grpSpPr>
        <a:xfrm>
          <a:off x="0" y="0"/>
          <a:ext cx="0" cy="0"/>
          <a:chOff x="0" y="0"/>
          <a:chExt cx="0" cy="0"/>
        </a:xfrm>
      </p:grpSpPr>
      <p:sp>
        <p:nvSpPr>
          <p:cNvPr id="2" name="כותרת 1">
            <a:extLst>
              <a:ext uri="{FF2B5EF4-FFF2-40B4-BE49-F238E27FC236}">
                <a16:creationId xmlns:a16="http://schemas.microsoft.com/office/drawing/2014/main" id="{2DE2B74A-7523-1769-40DD-2548610ED0DD}"/>
              </a:ext>
            </a:extLst>
          </p:cNvPr>
          <p:cNvSpPr>
            <a:spLocks noGrp="1"/>
          </p:cNvSpPr>
          <p:nvPr>
            <p:ph type="title"/>
          </p:nvPr>
        </p:nvSpPr>
        <p:spPr>
          <a:xfrm>
            <a:off x="2803832" y="57936"/>
            <a:ext cx="9388168" cy="1608124"/>
          </a:xfrm>
        </p:spPr>
        <p:txBody>
          <a:bodyPr>
            <a:normAutofit/>
          </a:bodyPr>
          <a:lstStyle/>
          <a:p>
            <a:pPr>
              <a:lnSpc>
                <a:spcPct val="90000"/>
              </a:lnSpc>
            </a:pPr>
            <a:r>
              <a:rPr lang="en-US" sz="2500" dirty="0">
                <a:latin typeface="Arial" panose="020B0604020202020204" pitchFamily="34" charset="0"/>
                <a:ea typeface="Arial" panose="020B0604020202020204" pitchFamily="34" charset="0"/>
              </a:rPr>
              <a:t>.2</a:t>
            </a:r>
            <a:r>
              <a:rPr lang="he-IL" sz="2500" dirty="0">
                <a:latin typeface="Arial" panose="020B0604020202020204" pitchFamily="34" charset="0"/>
                <a:ea typeface="Arial" panose="020B0604020202020204" pitchFamily="34" charset="0"/>
              </a:rPr>
              <a:t>האם ישנו קשר בין זמן מסוים (חודש, יום, שעה) לבין גידול או צניחה של ההזמנות</a:t>
            </a:r>
            <a:r>
              <a:rPr lang="en-US" sz="2500" dirty="0">
                <a:latin typeface="Arial" panose="020B0604020202020204" pitchFamily="34" charset="0"/>
                <a:ea typeface="Arial" panose="020B0604020202020204" pitchFamily="34" charset="0"/>
              </a:rPr>
              <a:t>.</a:t>
            </a:r>
            <a:endParaRPr lang="he-IL" sz="2500" dirty="0"/>
          </a:p>
        </p:txBody>
      </p:sp>
      <p:pic>
        <p:nvPicPr>
          <p:cNvPr id="5" name="תמונה 4" descr="תמונה שמכילה תרשים, קו, עלילה, צילום מסך&#10;&#10;תוכן בינה מלאכותית גנרטיבית עשוי להיות שגוי.">
            <a:extLst>
              <a:ext uri="{FF2B5EF4-FFF2-40B4-BE49-F238E27FC236}">
                <a16:creationId xmlns:a16="http://schemas.microsoft.com/office/drawing/2014/main" id="{1467C759-E9BB-4F0D-330A-4E8AD2BF575E}"/>
              </a:ext>
            </a:extLst>
          </p:cNvPr>
          <p:cNvPicPr>
            <a:picLocks noChangeAspect="1"/>
          </p:cNvPicPr>
          <p:nvPr/>
        </p:nvPicPr>
        <p:blipFill>
          <a:blip r:embed="rId3"/>
          <a:stretch>
            <a:fillRect/>
          </a:stretch>
        </p:blipFill>
        <p:spPr>
          <a:xfrm>
            <a:off x="643464" y="1666060"/>
            <a:ext cx="6897878" cy="353516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תיבת טקסט 5">
            <a:extLst>
              <a:ext uri="{FF2B5EF4-FFF2-40B4-BE49-F238E27FC236}">
                <a16:creationId xmlns:a16="http://schemas.microsoft.com/office/drawing/2014/main" id="{DB1295C1-5CA9-E2A1-8D72-4BD14D8EAF3C}"/>
              </a:ext>
            </a:extLst>
          </p:cNvPr>
          <p:cNvSpPr txBox="1"/>
          <p:nvPr/>
        </p:nvSpPr>
        <p:spPr>
          <a:xfrm>
            <a:off x="7865806" y="2251587"/>
            <a:ext cx="3706762" cy="3972232"/>
          </a:xfrm>
          <a:prstGeom prst="rect">
            <a:avLst/>
          </a:prstGeom>
        </p:spPr>
        <p:txBody>
          <a:bodyPr rtlCol="1">
            <a:normAutofit/>
          </a:bodyPr>
          <a:lstStyle/>
          <a:p>
            <a:pPr marL="0" defTabSz="457200" rtl="1" eaLnBrk="1" latinLnBrk="0" hangingPunct="1">
              <a:spcAft>
                <a:spcPts val="600"/>
              </a:spcAft>
            </a:pPr>
            <a:r>
              <a:rPr lang="he-IL" sz="2000" dirty="0"/>
              <a:t>אמנם לאחר יצירת גרף ב</a:t>
            </a:r>
            <a:r>
              <a:rPr lang="en-US" sz="2000" dirty="0"/>
              <a:t>tableau</a:t>
            </a:r>
            <a:r>
              <a:rPr lang="he-IL" sz="2000" dirty="0"/>
              <a:t> אשר מציג את כמות ההזמנות לפי חודש בשנה, ניתן לראות נתון מעניין שתחילת שנה (חודשים 1-4) וכן סוף שנה (חודש 12) עם כמות הזמנות מאוד גדולה, ואילו אמצע שנה(חודשים –11) הינם עם כמות הזמנות יותר קטנה.</a:t>
            </a:r>
          </a:p>
        </p:txBody>
      </p:sp>
    </p:spTree>
    <p:extLst>
      <p:ext uri="{BB962C8B-B14F-4D97-AF65-F5344CB8AC3E}">
        <p14:creationId xmlns:p14="http://schemas.microsoft.com/office/powerpoint/2010/main" val="3806777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27257909-1F96-FC63-41D6-76969D6FE11D}"/>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כותרת 1">
            <a:extLst>
              <a:ext uri="{FF2B5EF4-FFF2-40B4-BE49-F238E27FC236}">
                <a16:creationId xmlns:a16="http://schemas.microsoft.com/office/drawing/2014/main" id="{F9A09AF5-0309-DBB6-63A4-C3B96FB055AC}"/>
              </a:ext>
            </a:extLst>
          </p:cNvPr>
          <p:cNvSpPr>
            <a:spLocks noGrp="1"/>
          </p:cNvSpPr>
          <p:nvPr>
            <p:ph type="title"/>
          </p:nvPr>
        </p:nvSpPr>
        <p:spPr>
          <a:xfrm>
            <a:off x="2794000" y="25892"/>
            <a:ext cx="9205498" cy="666952"/>
          </a:xfrm>
        </p:spPr>
        <p:txBody>
          <a:bodyPr>
            <a:normAutofit fontScale="90000"/>
          </a:bodyPr>
          <a:lstStyle/>
          <a:p>
            <a:r>
              <a:rPr lang="en-US" sz="2800" dirty="0">
                <a:latin typeface="Arial" panose="020B0604020202020204" pitchFamily="34" charset="0"/>
                <a:ea typeface="Arial" panose="020B0604020202020204" pitchFamily="34" charset="0"/>
              </a:rPr>
              <a:t>.2</a:t>
            </a:r>
            <a:r>
              <a:rPr lang="he-IL" sz="2800" dirty="0">
                <a:latin typeface="Arial" panose="020B0604020202020204" pitchFamily="34" charset="0"/>
                <a:ea typeface="Arial" panose="020B0604020202020204" pitchFamily="34" charset="0"/>
              </a:rPr>
              <a:t>האם ישנו קשר בין זמן מסוים (חודש, יום, שעה) לבין גידול או צניחה של ההזמנות</a:t>
            </a:r>
            <a:r>
              <a:rPr lang="en-US" sz="2800" dirty="0">
                <a:latin typeface="Arial" panose="020B0604020202020204" pitchFamily="34" charset="0"/>
                <a:ea typeface="Arial" panose="020B0604020202020204" pitchFamily="34" charset="0"/>
              </a:rPr>
              <a:t>.</a:t>
            </a:r>
            <a:endParaRPr lang="he-IL" sz="2800" dirty="0"/>
          </a:p>
        </p:txBody>
      </p:sp>
      <p:sp>
        <p:nvSpPr>
          <p:cNvPr id="7" name="תיבת טקסט 6">
            <a:extLst>
              <a:ext uri="{FF2B5EF4-FFF2-40B4-BE49-F238E27FC236}">
                <a16:creationId xmlns:a16="http://schemas.microsoft.com/office/drawing/2014/main" id="{5163873B-55C1-B541-8B57-41A8E861CD3B}"/>
              </a:ext>
            </a:extLst>
          </p:cNvPr>
          <p:cNvSpPr txBox="1"/>
          <p:nvPr/>
        </p:nvSpPr>
        <p:spPr>
          <a:xfrm>
            <a:off x="8046394" y="1277642"/>
            <a:ext cx="3953104" cy="3972231"/>
          </a:xfrm>
          <a:prstGeom prst="rect">
            <a:avLst/>
          </a:prstGeom>
        </p:spPr>
        <p:txBody>
          <a:bodyPr rtlCol="1">
            <a:normAutofit lnSpcReduction="10000"/>
          </a:bodyPr>
          <a:lstStyle/>
          <a:p>
            <a:pPr marL="0" algn="ctr" defTabSz="457200" rtl="1" eaLnBrk="1" latinLnBrk="0" hangingPunct="1">
              <a:spcAft>
                <a:spcPts val="600"/>
              </a:spcAft>
            </a:pPr>
            <a:r>
              <a:rPr lang="he-IL" sz="2400" dirty="0"/>
              <a:t>ואכן כאשר הצגתי את כמות הפעמים של כל מספר הזמנות בחודש ב</a:t>
            </a:r>
            <a:r>
              <a:rPr lang="en-US" sz="2400" dirty="0"/>
              <a:t>python</a:t>
            </a:r>
            <a:r>
              <a:rPr lang="he-IL" sz="2400" dirty="0"/>
              <a:t>, עם התייחסות לחציון, רואים שרוב ההזמנות אשר קרובות לחציון הנם קרוב ל60, ואילו כמות הזמנות בין 80-100 נחשבות חריגות.</a:t>
            </a:r>
          </a:p>
          <a:p>
            <a:pPr marL="0" algn="ctr" defTabSz="457200" rtl="1" eaLnBrk="1" latinLnBrk="0" hangingPunct="1">
              <a:spcAft>
                <a:spcPts val="600"/>
              </a:spcAft>
            </a:pPr>
            <a:r>
              <a:rPr lang="he-IL" sz="2400" dirty="0"/>
              <a:t>נתונים אלו מראים בבירור שישנם זמנים אשר תדירות ההזמנות גבוהה לעומת שאר השנה.</a:t>
            </a:r>
          </a:p>
        </p:txBody>
      </p:sp>
      <p:pic>
        <p:nvPicPr>
          <p:cNvPr id="9" name="תמונה 8" descr="תמונה שמכילה טקסט, צילום מסך, תרשים, עלילה&#10;&#10;תוכן בינה מלאכותית גנרטיבית עשוי להיות שגוי.">
            <a:extLst>
              <a:ext uri="{FF2B5EF4-FFF2-40B4-BE49-F238E27FC236}">
                <a16:creationId xmlns:a16="http://schemas.microsoft.com/office/drawing/2014/main" id="{70D12FC3-E21F-05F1-416F-C024804061AB}"/>
              </a:ext>
            </a:extLst>
          </p:cNvPr>
          <p:cNvPicPr>
            <a:picLocks noChangeAspect="1"/>
          </p:cNvPicPr>
          <p:nvPr/>
        </p:nvPicPr>
        <p:blipFill>
          <a:blip r:embed="rId4"/>
          <a:stretch>
            <a:fillRect/>
          </a:stretch>
        </p:blipFill>
        <p:spPr>
          <a:xfrm>
            <a:off x="629810" y="697759"/>
            <a:ext cx="6921364" cy="546739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תיבת טקסט 5">
            <a:extLst>
              <a:ext uri="{FF2B5EF4-FFF2-40B4-BE49-F238E27FC236}">
                <a16:creationId xmlns:a16="http://schemas.microsoft.com/office/drawing/2014/main" id="{B2EDE6DE-0AA5-B2DD-A438-FEA4112003E7}"/>
              </a:ext>
            </a:extLst>
          </p:cNvPr>
          <p:cNvSpPr txBox="1"/>
          <p:nvPr/>
        </p:nvSpPr>
        <p:spPr>
          <a:xfrm>
            <a:off x="8103409" y="1608124"/>
            <a:ext cx="3706762" cy="3972232"/>
          </a:xfrm>
          <a:prstGeom prst="rect">
            <a:avLst/>
          </a:prstGeom>
        </p:spPr>
        <p:txBody>
          <a:bodyPr rtlCol="1">
            <a:normAutofit/>
          </a:bodyPr>
          <a:lstStyle/>
          <a:p>
            <a:pPr marL="0" algn="r" defTabSz="457200" rtl="1" eaLnBrk="1" latinLnBrk="0" hangingPunct="1">
              <a:spcAft>
                <a:spcPts val="600"/>
              </a:spcAft>
            </a:pPr>
            <a:endParaRPr lang="he-IL" dirty="0"/>
          </a:p>
        </p:txBody>
      </p:sp>
    </p:spTree>
    <p:extLst>
      <p:ext uri="{BB962C8B-B14F-4D97-AF65-F5344CB8AC3E}">
        <p14:creationId xmlns:p14="http://schemas.microsoft.com/office/powerpoint/2010/main" val="1769899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A48F7-1B71-A14B-A631-F64366857C68}"/>
            </a:ext>
          </a:extLst>
        </p:cNvPr>
        <p:cNvGrpSpPr/>
        <p:nvPr/>
      </p:nvGrpSpPr>
      <p:grpSpPr>
        <a:xfrm>
          <a:off x="0" y="0"/>
          <a:ext cx="0" cy="0"/>
          <a:chOff x="0" y="0"/>
          <a:chExt cx="0" cy="0"/>
        </a:xfrm>
      </p:grpSpPr>
      <p:sp>
        <p:nvSpPr>
          <p:cNvPr id="6" name="מלבן 5">
            <a:extLst>
              <a:ext uri="{FF2B5EF4-FFF2-40B4-BE49-F238E27FC236}">
                <a16:creationId xmlns:a16="http://schemas.microsoft.com/office/drawing/2014/main" id="{EB1C9F4F-17A8-B3EC-E695-7AF5AA1A4F56}"/>
              </a:ext>
            </a:extLst>
          </p:cNvPr>
          <p:cNvSpPr/>
          <p:nvPr/>
        </p:nvSpPr>
        <p:spPr>
          <a:xfrm>
            <a:off x="6705600" y="2474893"/>
            <a:ext cx="5317067" cy="1754326"/>
          </a:xfrm>
          <a:prstGeom prst="rect">
            <a:avLst/>
          </a:prstGeom>
          <a:noFill/>
        </p:spPr>
        <p:txBody>
          <a:bodyPr wrap="square" lIns="91440" tIns="45720" rIns="91440" bIns="45720">
            <a:spAutoFit/>
          </a:bodyPr>
          <a:lstStyle/>
          <a:p>
            <a:pPr algn="r"/>
            <a:r>
              <a:rPr lang="he-IL" sz="3600" dirty="0">
                <a:ln w="0"/>
                <a:gradFill>
                  <a:gsLst>
                    <a:gs pos="21000">
                      <a:srgbClr val="53575C"/>
                    </a:gs>
                    <a:gs pos="88000">
                      <a:srgbClr val="C5C7CA"/>
                    </a:gs>
                  </a:gsLst>
                  <a:lin ang="5400000"/>
                </a:gradFill>
              </a:rPr>
              <a:t>3. האם ישנו קשר בין כמות המכירות של מוצר או קטגוריה לבין כמות ההזמנות.</a:t>
            </a:r>
          </a:p>
        </p:txBody>
      </p:sp>
      <p:pic>
        <p:nvPicPr>
          <p:cNvPr id="3" name="תמונה 2" descr="תמונה שמכילה אומנות קליפיפם, איור, עיצוב&#10;&#10;תוכן בינה מלאכותית גנרטיבית עשוי להיות שגוי.">
            <a:extLst>
              <a:ext uri="{FF2B5EF4-FFF2-40B4-BE49-F238E27FC236}">
                <a16:creationId xmlns:a16="http://schemas.microsoft.com/office/drawing/2014/main" id="{580E041C-9C4F-1234-19DF-88A21D2755B9}"/>
              </a:ext>
            </a:extLst>
          </p:cNvPr>
          <p:cNvPicPr>
            <a:picLocks noChangeAspect="1"/>
          </p:cNvPicPr>
          <p:nvPr/>
        </p:nvPicPr>
        <p:blipFill>
          <a:blip r:embed="rId2"/>
          <a:stretch>
            <a:fillRect/>
          </a:stretch>
        </p:blipFill>
        <p:spPr>
          <a:xfrm>
            <a:off x="0" y="0"/>
            <a:ext cx="6392654" cy="6858000"/>
          </a:xfrm>
          <a:prstGeom prst="rect">
            <a:avLst/>
          </a:prstGeom>
        </p:spPr>
      </p:pic>
    </p:spTree>
    <p:extLst>
      <p:ext uri="{BB962C8B-B14F-4D97-AF65-F5344CB8AC3E}">
        <p14:creationId xmlns:p14="http://schemas.microsoft.com/office/powerpoint/2010/main" val="207140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E22D0589-7300-2B48-CDC9-A6D3FF69DB01}"/>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 name="מלבן 5">
            <a:extLst>
              <a:ext uri="{FF2B5EF4-FFF2-40B4-BE49-F238E27FC236}">
                <a16:creationId xmlns:a16="http://schemas.microsoft.com/office/drawing/2014/main" id="{108C528C-288A-3F5F-2B3D-68E1E30A78B0}"/>
              </a:ext>
            </a:extLst>
          </p:cNvPr>
          <p:cNvSpPr/>
          <p:nvPr/>
        </p:nvSpPr>
        <p:spPr>
          <a:xfrm>
            <a:off x="7687731" y="198568"/>
            <a:ext cx="4789678" cy="817170"/>
          </a:xfrm>
          <a:prstGeom prst="rect">
            <a:avLst/>
          </a:prstGeom>
        </p:spPr>
        <p:txBody>
          <a:bodyPr lIns="91440" tIns="45720" rIns="91440" bIns="45720">
            <a:normAutofit/>
          </a:bodyPr>
          <a:lstStyle/>
          <a:p>
            <a:pPr>
              <a:spcAft>
                <a:spcPts val="600"/>
              </a:spcAft>
            </a:pPr>
            <a:r>
              <a:rPr lang="he-IL" b="0" cap="none" spc="0">
                <a:ln w="0"/>
                <a:effectLst/>
              </a:rPr>
              <a:t>3. האם ישנו קשר בין כמות המכירות של מוצר או קטגוריה לבין כמות ההזמנות.</a:t>
            </a:r>
          </a:p>
        </p:txBody>
      </p:sp>
      <p:sp>
        <p:nvSpPr>
          <p:cNvPr id="5" name="תיבת טקסט 4">
            <a:extLst>
              <a:ext uri="{FF2B5EF4-FFF2-40B4-BE49-F238E27FC236}">
                <a16:creationId xmlns:a16="http://schemas.microsoft.com/office/drawing/2014/main" id="{A7697C1F-9B47-3441-7728-70AF15780901}"/>
              </a:ext>
            </a:extLst>
          </p:cNvPr>
          <p:cNvSpPr txBox="1"/>
          <p:nvPr/>
        </p:nvSpPr>
        <p:spPr>
          <a:xfrm>
            <a:off x="534988" y="2031475"/>
            <a:ext cx="3681412" cy="1477328"/>
          </a:xfrm>
          <a:prstGeom prst="rect">
            <a:avLst/>
          </a:prstGeom>
          <a:noFill/>
        </p:spPr>
        <p:txBody>
          <a:bodyPr wrap="square" rtlCol="1">
            <a:spAutoFit/>
          </a:bodyPr>
          <a:lstStyle/>
          <a:p>
            <a:pPr algn="l" rtl="1"/>
            <a:r>
              <a:rPr lang="he-IL" dirty="0"/>
              <a:t>בגרף זה מוצגים כל המוצרים עם כמות הרווח שלהם, מסודרים לפי גודל הרווח. אם נתמקד במוצר שמניב הכי הרבה רווח לחברה, נראה את שם המוצר "</a:t>
            </a:r>
            <a:r>
              <a:rPr lang="en" dirty="0"/>
              <a:t>C</a:t>
            </a:r>
            <a:r>
              <a:rPr lang="he-IL" dirty="0"/>
              <a:t>פ</a:t>
            </a:r>
            <a:r>
              <a:rPr lang="en" dirty="0" err="1"/>
              <a:t>te</a:t>
            </a:r>
            <a:r>
              <a:rPr lang="en" dirty="0"/>
              <a:t> de </a:t>
            </a:r>
            <a:r>
              <a:rPr lang="en" dirty="0" err="1"/>
              <a:t>Blaye</a:t>
            </a:r>
            <a:r>
              <a:rPr lang="he-IL" dirty="0"/>
              <a:t>" שהוא בראש הרשימה.</a:t>
            </a:r>
          </a:p>
        </p:txBody>
      </p:sp>
      <p:pic>
        <p:nvPicPr>
          <p:cNvPr id="8" name="תמונה 7" descr="תמונה שמכילה טקסט, צילום מסך, גופן, מסמך&#10;&#10;תוכן בינה מלאכותית גנרטיבית עשוי להיות שגוי.">
            <a:extLst>
              <a:ext uri="{FF2B5EF4-FFF2-40B4-BE49-F238E27FC236}">
                <a16:creationId xmlns:a16="http://schemas.microsoft.com/office/drawing/2014/main" id="{A5387A61-B6E7-2C06-8E08-04DC87F56E88}"/>
              </a:ext>
            </a:extLst>
          </p:cNvPr>
          <p:cNvPicPr>
            <a:picLocks noChangeAspect="1"/>
          </p:cNvPicPr>
          <p:nvPr/>
        </p:nvPicPr>
        <p:blipFill>
          <a:blip r:embed="rId4"/>
          <a:stretch>
            <a:fillRect/>
          </a:stretch>
        </p:blipFill>
        <p:spPr>
          <a:xfrm>
            <a:off x="4459959" y="1655958"/>
            <a:ext cx="7252310" cy="3216091"/>
          </a:xfrm>
          <a:prstGeom prst="rect">
            <a:avLst/>
          </a:prstGeom>
        </p:spPr>
      </p:pic>
    </p:spTree>
    <p:extLst>
      <p:ext uri="{BB962C8B-B14F-4D97-AF65-F5344CB8AC3E}">
        <p14:creationId xmlns:p14="http://schemas.microsoft.com/office/powerpoint/2010/main" val="2991438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B92050E3-5C55-999D-67F7-3B9C4FF7FCE4}"/>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D4E99D5B-9967-F0EA-1CEB-1ED07C153D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 name="מלבן 5">
            <a:extLst>
              <a:ext uri="{FF2B5EF4-FFF2-40B4-BE49-F238E27FC236}">
                <a16:creationId xmlns:a16="http://schemas.microsoft.com/office/drawing/2014/main" id="{EFA4AB1B-5C86-7894-E2BA-66014F703036}"/>
              </a:ext>
            </a:extLst>
          </p:cNvPr>
          <p:cNvSpPr/>
          <p:nvPr/>
        </p:nvSpPr>
        <p:spPr>
          <a:xfrm>
            <a:off x="7687731" y="198568"/>
            <a:ext cx="4789678" cy="817170"/>
          </a:xfrm>
          <a:prstGeom prst="rect">
            <a:avLst/>
          </a:prstGeom>
        </p:spPr>
        <p:txBody>
          <a:bodyPr lIns="91440" tIns="45720" rIns="91440" bIns="45720">
            <a:normAutofit/>
          </a:bodyPr>
          <a:lstStyle/>
          <a:p>
            <a:pPr>
              <a:spcAft>
                <a:spcPts val="600"/>
              </a:spcAft>
            </a:pPr>
            <a:r>
              <a:rPr lang="he-IL" b="0" cap="none" spc="0">
                <a:ln w="0"/>
                <a:effectLst/>
              </a:rPr>
              <a:t>3. האם ישנו קשר בין כמות המכירות של מוצר או קטגוריה לבין כמות ההזמנות.</a:t>
            </a:r>
          </a:p>
        </p:txBody>
      </p:sp>
      <p:sp>
        <p:nvSpPr>
          <p:cNvPr id="5" name="תיבת טקסט 4">
            <a:extLst>
              <a:ext uri="{FF2B5EF4-FFF2-40B4-BE49-F238E27FC236}">
                <a16:creationId xmlns:a16="http://schemas.microsoft.com/office/drawing/2014/main" id="{7E8C8A07-AA00-35EA-E680-8589B067006B}"/>
              </a:ext>
            </a:extLst>
          </p:cNvPr>
          <p:cNvSpPr txBox="1"/>
          <p:nvPr/>
        </p:nvSpPr>
        <p:spPr>
          <a:xfrm>
            <a:off x="1134533" y="1458341"/>
            <a:ext cx="3877733" cy="1200329"/>
          </a:xfrm>
          <a:prstGeom prst="rect">
            <a:avLst/>
          </a:prstGeom>
          <a:noFill/>
        </p:spPr>
        <p:txBody>
          <a:bodyPr wrap="square" rtlCol="1">
            <a:spAutoFit/>
          </a:bodyPr>
          <a:lstStyle/>
          <a:p>
            <a:pPr algn="l" rtl="1"/>
            <a:r>
              <a:rPr lang="he-IL" dirty="0"/>
              <a:t>ואכן כאשר נסתכל על רשימת המוצרים הכי רווחיים לפי קטגוריה, נראה שאכן הוא נמצא בקטגוריה "</a:t>
            </a:r>
            <a:r>
              <a:rPr lang="en-US" dirty="0"/>
              <a:t>Beverages</a:t>
            </a:r>
            <a:r>
              <a:rPr lang="he-IL" dirty="0"/>
              <a:t>" שאף היא הכי רווחית לחברה</a:t>
            </a:r>
          </a:p>
        </p:txBody>
      </p:sp>
      <p:pic>
        <p:nvPicPr>
          <p:cNvPr id="3" name="תמונה 2" descr="תמונה שמכילה טקסט, צילום מסך, גופן, מספר&#10;&#10;תוכן בינה מלאכותית גנרטיבית עשוי להיות שגוי.">
            <a:extLst>
              <a:ext uri="{FF2B5EF4-FFF2-40B4-BE49-F238E27FC236}">
                <a16:creationId xmlns:a16="http://schemas.microsoft.com/office/drawing/2014/main" id="{EFF32949-CCE5-1162-48DC-B43C4B3211C4}"/>
              </a:ext>
            </a:extLst>
          </p:cNvPr>
          <p:cNvPicPr>
            <a:picLocks noChangeAspect="1"/>
          </p:cNvPicPr>
          <p:nvPr/>
        </p:nvPicPr>
        <p:blipFill>
          <a:blip r:embed="rId4"/>
          <a:stretch>
            <a:fillRect/>
          </a:stretch>
        </p:blipFill>
        <p:spPr>
          <a:xfrm>
            <a:off x="6096000" y="1220717"/>
            <a:ext cx="5556250" cy="2875906"/>
          </a:xfrm>
          <a:prstGeom prst="rect">
            <a:avLst/>
          </a:prstGeom>
        </p:spPr>
      </p:pic>
      <p:pic>
        <p:nvPicPr>
          <p:cNvPr id="7" name="תמונה 6" descr="תמונה שמכילה טקסט, צילום מסך, גופן, תרשים&#10;&#10;תוכן בינה מלאכותית גנרטיבית עשוי להיות שגוי.">
            <a:extLst>
              <a:ext uri="{FF2B5EF4-FFF2-40B4-BE49-F238E27FC236}">
                <a16:creationId xmlns:a16="http://schemas.microsoft.com/office/drawing/2014/main" id="{681EB095-CB98-CB9A-FDBF-FB8ACD99E694}"/>
              </a:ext>
            </a:extLst>
          </p:cNvPr>
          <p:cNvPicPr>
            <a:picLocks noChangeAspect="1"/>
          </p:cNvPicPr>
          <p:nvPr/>
        </p:nvPicPr>
        <p:blipFill>
          <a:blip r:embed="rId5"/>
          <a:stretch>
            <a:fillRect/>
          </a:stretch>
        </p:blipFill>
        <p:spPr>
          <a:xfrm>
            <a:off x="534986" y="3546016"/>
            <a:ext cx="4789678" cy="2995985"/>
          </a:xfrm>
          <a:prstGeom prst="rect">
            <a:avLst/>
          </a:prstGeom>
        </p:spPr>
      </p:pic>
    </p:spTree>
    <p:extLst>
      <p:ext uri="{BB962C8B-B14F-4D97-AF65-F5344CB8AC3E}">
        <p14:creationId xmlns:p14="http://schemas.microsoft.com/office/powerpoint/2010/main" val="451729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86FB4B5D-BBA8-F4AC-9593-89CB4AF040EB}"/>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FE0513DF-7DAF-8B57-E8BC-EB48D8424E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 name="מלבן 5">
            <a:extLst>
              <a:ext uri="{FF2B5EF4-FFF2-40B4-BE49-F238E27FC236}">
                <a16:creationId xmlns:a16="http://schemas.microsoft.com/office/drawing/2014/main" id="{0BAAE954-A930-F721-616B-13D7C10A9F7B}"/>
              </a:ext>
            </a:extLst>
          </p:cNvPr>
          <p:cNvSpPr/>
          <p:nvPr/>
        </p:nvSpPr>
        <p:spPr>
          <a:xfrm>
            <a:off x="7687731" y="198568"/>
            <a:ext cx="4789678" cy="817170"/>
          </a:xfrm>
          <a:prstGeom prst="rect">
            <a:avLst/>
          </a:prstGeom>
        </p:spPr>
        <p:txBody>
          <a:bodyPr lIns="91440" tIns="45720" rIns="91440" bIns="45720">
            <a:normAutofit/>
          </a:bodyPr>
          <a:lstStyle/>
          <a:p>
            <a:pPr>
              <a:spcAft>
                <a:spcPts val="600"/>
              </a:spcAft>
            </a:pPr>
            <a:r>
              <a:rPr lang="he-IL" b="0" cap="none" spc="0">
                <a:ln w="0"/>
                <a:effectLst/>
              </a:rPr>
              <a:t>3. האם ישנו קשר בין כמות המכירות של מוצר או קטגוריה לבין כמות ההזמנות.</a:t>
            </a:r>
          </a:p>
        </p:txBody>
      </p:sp>
      <p:sp>
        <p:nvSpPr>
          <p:cNvPr id="5" name="תיבת טקסט 4">
            <a:extLst>
              <a:ext uri="{FF2B5EF4-FFF2-40B4-BE49-F238E27FC236}">
                <a16:creationId xmlns:a16="http://schemas.microsoft.com/office/drawing/2014/main" id="{2607BA17-04F2-F601-E6BB-235B9CA4174C}"/>
              </a:ext>
            </a:extLst>
          </p:cNvPr>
          <p:cNvSpPr txBox="1"/>
          <p:nvPr/>
        </p:nvSpPr>
        <p:spPr>
          <a:xfrm>
            <a:off x="1134533" y="1458341"/>
            <a:ext cx="3877733" cy="1477328"/>
          </a:xfrm>
          <a:prstGeom prst="rect">
            <a:avLst/>
          </a:prstGeom>
          <a:noFill/>
        </p:spPr>
        <p:txBody>
          <a:bodyPr wrap="square" rtlCol="1">
            <a:spAutoFit/>
          </a:bodyPr>
          <a:lstStyle/>
          <a:p>
            <a:pPr algn="l" rtl="1"/>
            <a:r>
              <a:rPr lang="he-IL" dirty="0"/>
              <a:t>אמנם כמות המכירות של אותו מוצר מראה שאינו נמצא בראש רשימת המוצרים הכי נמכרים, דבר אשר מראה שאין הכרח להקבלה בין הרווחיות של המוצר בפני עצמו לבין כמות ההזמנות של אותו מוצר.</a:t>
            </a:r>
          </a:p>
        </p:txBody>
      </p:sp>
      <p:pic>
        <p:nvPicPr>
          <p:cNvPr id="4" name="תמונה 3" descr="תמונה שמכילה טקסט, צילום מסך, גופן, מקביל&#10;&#10;תוכן בינה מלאכותית גנרטיבית עשוי להיות שגוי.">
            <a:extLst>
              <a:ext uri="{FF2B5EF4-FFF2-40B4-BE49-F238E27FC236}">
                <a16:creationId xmlns:a16="http://schemas.microsoft.com/office/drawing/2014/main" id="{33F04A90-69FC-5AB0-C3AA-A3DF116D6CD0}"/>
              </a:ext>
            </a:extLst>
          </p:cNvPr>
          <p:cNvPicPr>
            <a:picLocks noChangeAspect="1"/>
          </p:cNvPicPr>
          <p:nvPr/>
        </p:nvPicPr>
        <p:blipFill>
          <a:blip r:embed="rId4"/>
          <a:stretch>
            <a:fillRect/>
          </a:stretch>
        </p:blipFill>
        <p:spPr>
          <a:xfrm>
            <a:off x="6265333" y="1214306"/>
            <a:ext cx="5295646" cy="33079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תמונה 8" descr="תמונה שמכילה טקסט, גופן, צילום מסך, קו&#10;&#10;תוכן בינה מלאכותית גנרטיבית עשוי להיות שגוי.">
            <a:extLst>
              <a:ext uri="{FF2B5EF4-FFF2-40B4-BE49-F238E27FC236}">
                <a16:creationId xmlns:a16="http://schemas.microsoft.com/office/drawing/2014/main" id="{9AA310C5-8069-2C4A-F785-6E136787BBC0}"/>
              </a:ext>
            </a:extLst>
          </p:cNvPr>
          <p:cNvPicPr>
            <a:picLocks noChangeAspect="1"/>
          </p:cNvPicPr>
          <p:nvPr/>
        </p:nvPicPr>
        <p:blipFill>
          <a:blip r:embed="rId5"/>
          <a:stretch>
            <a:fillRect/>
          </a:stretch>
        </p:blipFill>
        <p:spPr>
          <a:xfrm>
            <a:off x="1409374" y="3428107"/>
            <a:ext cx="3328050" cy="1185333"/>
          </a:xfrm>
          <a:prstGeom prst="rect">
            <a:avLst/>
          </a:prstGeom>
        </p:spPr>
      </p:pic>
      <p:sp>
        <p:nvSpPr>
          <p:cNvPr id="10" name="תיבת טקסט 9">
            <a:extLst>
              <a:ext uri="{FF2B5EF4-FFF2-40B4-BE49-F238E27FC236}">
                <a16:creationId xmlns:a16="http://schemas.microsoft.com/office/drawing/2014/main" id="{22E0FC46-84DD-A044-A769-17C461F4860B}"/>
              </a:ext>
            </a:extLst>
          </p:cNvPr>
          <p:cNvSpPr txBox="1"/>
          <p:nvPr/>
        </p:nvSpPr>
        <p:spPr>
          <a:xfrm>
            <a:off x="4605867" y="5181600"/>
            <a:ext cx="6232856" cy="1200329"/>
          </a:xfrm>
          <a:prstGeom prst="rect">
            <a:avLst/>
          </a:prstGeom>
          <a:noFill/>
        </p:spPr>
        <p:txBody>
          <a:bodyPr wrap="square" rtlCol="1">
            <a:spAutoFit/>
          </a:bodyPr>
          <a:lstStyle/>
          <a:p>
            <a:pPr marL="0" algn="r" defTabSz="457200" rtl="1" eaLnBrk="1" latinLnBrk="0" hangingPunct="1"/>
            <a:r>
              <a:rPr lang="he-IL" dirty="0"/>
              <a:t>בנוסף, לאחר חישוב הרווח הכללי של החברה, וחישוב אותו רווח של המוצר באופן אישי באחוזים, הינו 11.38% מהרווח הכללי של החברה, מה שמראה שאף שמוצר הינו הכי רווחי ביחס לשאר המוצרים, אינו אומר שהוא הכי רווחי לחברה באופן כללי.</a:t>
            </a:r>
          </a:p>
        </p:txBody>
      </p:sp>
    </p:spTree>
    <p:extLst>
      <p:ext uri="{BB962C8B-B14F-4D97-AF65-F5344CB8AC3E}">
        <p14:creationId xmlns:p14="http://schemas.microsoft.com/office/powerpoint/2010/main" val="2605446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069B07BF-21A5-7A41-0FC2-3014E9EE78DF}"/>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0A24500E-D575-573A-38F3-FD476B3DA3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 name="מלבן 5">
            <a:extLst>
              <a:ext uri="{FF2B5EF4-FFF2-40B4-BE49-F238E27FC236}">
                <a16:creationId xmlns:a16="http://schemas.microsoft.com/office/drawing/2014/main" id="{5CC8E65C-9969-D664-7097-CADE783DC9B9}"/>
              </a:ext>
            </a:extLst>
          </p:cNvPr>
          <p:cNvSpPr/>
          <p:nvPr/>
        </p:nvSpPr>
        <p:spPr>
          <a:xfrm>
            <a:off x="7687731" y="198568"/>
            <a:ext cx="4789678" cy="817170"/>
          </a:xfrm>
          <a:prstGeom prst="rect">
            <a:avLst/>
          </a:prstGeom>
        </p:spPr>
        <p:txBody>
          <a:bodyPr lIns="91440" tIns="45720" rIns="91440" bIns="45720">
            <a:normAutofit/>
          </a:bodyPr>
          <a:lstStyle/>
          <a:p>
            <a:pPr>
              <a:spcAft>
                <a:spcPts val="600"/>
              </a:spcAft>
            </a:pPr>
            <a:r>
              <a:rPr lang="he-IL" b="0" cap="none" spc="0">
                <a:ln w="0"/>
                <a:effectLst/>
              </a:rPr>
              <a:t>3. האם ישנו קשר בין כמות המכירות של מוצר או קטגוריה לבין כמות ההזמנות.</a:t>
            </a:r>
          </a:p>
        </p:txBody>
      </p:sp>
      <p:sp>
        <p:nvSpPr>
          <p:cNvPr id="5" name="תיבת טקסט 4">
            <a:extLst>
              <a:ext uri="{FF2B5EF4-FFF2-40B4-BE49-F238E27FC236}">
                <a16:creationId xmlns:a16="http://schemas.microsoft.com/office/drawing/2014/main" id="{87317674-C2CE-C1E0-270A-08ADDA9BD3C6}"/>
              </a:ext>
            </a:extLst>
          </p:cNvPr>
          <p:cNvSpPr txBox="1"/>
          <p:nvPr/>
        </p:nvSpPr>
        <p:spPr>
          <a:xfrm>
            <a:off x="1134533" y="1458341"/>
            <a:ext cx="3877733" cy="2031325"/>
          </a:xfrm>
          <a:prstGeom prst="rect">
            <a:avLst/>
          </a:prstGeom>
          <a:noFill/>
        </p:spPr>
        <p:txBody>
          <a:bodyPr wrap="square" rtlCol="1">
            <a:spAutoFit/>
          </a:bodyPr>
          <a:lstStyle/>
          <a:p>
            <a:pPr algn="l" rtl="1"/>
            <a:r>
              <a:rPr lang="he-IL" dirty="0"/>
              <a:t>לעומת זאת, כאשר משייכים את כמות ההזמנות למוצר ספציפי, לבין הרווחים שלו לפי קטגוריה, וכן את כמות ההזמנות לפי קטגוריה, רואים קשר חזק בין שלושה\ארבעה הראשונים הם שייכים לקטגוריה שכמות המכירות שלה גבוהה, ובנוסף הרווחים שלה גבוהה.</a:t>
            </a:r>
          </a:p>
        </p:txBody>
      </p:sp>
      <p:pic>
        <p:nvPicPr>
          <p:cNvPr id="3" name="תמונה 2" descr="תמונה שמכילה טקסט, צילום מסך, תרשים, גופן&#10;&#10;תוכן בינה מלאכותית גנרטיבית עשוי להיות שגוי.">
            <a:extLst>
              <a:ext uri="{FF2B5EF4-FFF2-40B4-BE49-F238E27FC236}">
                <a16:creationId xmlns:a16="http://schemas.microsoft.com/office/drawing/2014/main" id="{41A3064A-1A95-2864-DC5C-FCC4F2A52328}"/>
              </a:ext>
            </a:extLst>
          </p:cNvPr>
          <p:cNvPicPr>
            <a:picLocks noChangeAspect="1"/>
          </p:cNvPicPr>
          <p:nvPr/>
        </p:nvPicPr>
        <p:blipFill>
          <a:blip r:embed="rId4"/>
          <a:stretch>
            <a:fillRect/>
          </a:stretch>
        </p:blipFill>
        <p:spPr>
          <a:xfrm>
            <a:off x="5658722" y="1458341"/>
            <a:ext cx="6299915" cy="3424875"/>
          </a:xfrm>
          <a:prstGeom prst="rect">
            <a:avLst/>
          </a:prstGeom>
        </p:spPr>
      </p:pic>
    </p:spTree>
    <p:extLst>
      <p:ext uri="{BB962C8B-B14F-4D97-AF65-F5344CB8AC3E}">
        <p14:creationId xmlns:p14="http://schemas.microsoft.com/office/powerpoint/2010/main" val="2711226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8CCBBE75-AAAD-3FB8-236B-1B8B43445FEF}"/>
              </a:ext>
            </a:extLst>
          </p:cNvPr>
          <p:cNvSpPr/>
          <p:nvPr/>
        </p:nvSpPr>
        <p:spPr>
          <a:xfrm>
            <a:off x="9536019" y="291868"/>
            <a:ext cx="2230098" cy="923330"/>
          </a:xfrm>
          <a:prstGeom prst="rect">
            <a:avLst/>
          </a:prstGeom>
          <a:noFill/>
        </p:spPr>
        <p:txBody>
          <a:bodyPr wrap="none" lIns="91440" tIns="45720" rIns="91440" bIns="45720">
            <a:spAutoFit/>
          </a:bodyPr>
          <a:lstStyle/>
          <a:p>
            <a:pPr algn="ctr"/>
            <a:r>
              <a:rPr lang="he-IL" sz="5400" b="0" i="1" u="sng" cap="none" spc="0" dirty="0">
                <a:ln w="0"/>
                <a:gradFill>
                  <a:gsLst>
                    <a:gs pos="21000">
                      <a:srgbClr val="53575C"/>
                    </a:gs>
                    <a:gs pos="88000">
                      <a:srgbClr val="C5C7CA"/>
                    </a:gs>
                  </a:gsLst>
                  <a:lin ang="5400000"/>
                </a:gradFill>
                <a:effectLst/>
              </a:rPr>
              <a:t>תובנות:</a:t>
            </a:r>
          </a:p>
        </p:txBody>
      </p:sp>
      <p:sp>
        <p:nvSpPr>
          <p:cNvPr id="5" name="מלבן 4">
            <a:extLst>
              <a:ext uri="{FF2B5EF4-FFF2-40B4-BE49-F238E27FC236}">
                <a16:creationId xmlns:a16="http://schemas.microsoft.com/office/drawing/2014/main" id="{A49BE8AC-8646-FFD4-77DF-4E2E55459F00}"/>
              </a:ext>
            </a:extLst>
          </p:cNvPr>
          <p:cNvSpPr/>
          <p:nvPr/>
        </p:nvSpPr>
        <p:spPr>
          <a:xfrm>
            <a:off x="1786850" y="1426401"/>
            <a:ext cx="10205165" cy="5447645"/>
          </a:xfrm>
          <a:prstGeom prst="rect">
            <a:avLst/>
          </a:prstGeom>
          <a:noFill/>
        </p:spPr>
        <p:txBody>
          <a:bodyPr wrap="none" lIns="91440" tIns="45720" rIns="91440" bIns="45720">
            <a:spAutoFit/>
          </a:bodyPr>
          <a:lstStyle/>
          <a:p>
            <a:pPr algn="r" rtl="1"/>
            <a:r>
              <a:rPr lang="he-IL" sz="2000" b="0" cap="none" spc="0" dirty="0">
                <a:ln w="0"/>
                <a:solidFill>
                  <a:schemeClr val="tx1"/>
                </a:solidFill>
                <a:effectLst>
                  <a:outerShdw blurRad="38100" dist="19050" dir="2700000" algn="tl" rotWithShape="0">
                    <a:schemeClr val="dk1">
                      <a:alpha val="40000"/>
                    </a:schemeClr>
                  </a:outerShdw>
                </a:effectLst>
              </a:rPr>
              <a:t>1. האם ישנה השפעה בין מאפייני העובד לבין כמות המכירות והרווחים של החברה- בהחלט כן ! </a:t>
            </a:r>
            <a:endParaRPr lang="he-IL" sz="2000" dirty="0">
              <a:ln w="0"/>
              <a:effectLst>
                <a:outerShdw blurRad="38100" dist="19050" dir="2700000" algn="tl" rotWithShape="0">
                  <a:schemeClr val="dk1">
                    <a:alpha val="40000"/>
                  </a:schemeClr>
                </a:outerShdw>
              </a:effectLst>
            </a:endParaRPr>
          </a:p>
          <a:p>
            <a:pPr algn="r" rtl="1"/>
            <a:r>
              <a:rPr lang="he-IL" sz="2000" b="0" cap="none" spc="0" dirty="0">
                <a:ln w="0"/>
                <a:solidFill>
                  <a:schemeClr val="tx1"/>
                </a:solidFill>
                <a:effectLst>
                  <a:outerShdw blurRad="38100" dist="19050" dir="2700000" algn="tl" rotWithShape="0">
                    <a:schemeClr val="dk1">
                      <a:alpha val="40000"/>
                    </a:schemeClr>
                  </a:outerShdw>
                </a:effectLst>
              </a:rPr>
              <a:t>גיל העובד, </a:t>
            </a:r>
            <a:r>
              <a:rPr lang="he-IL" sz="2000" dirty="0">
                <a:ln w="0"/>
                <a:effectLst>
                  <a:outerShdw blurRad="38100" dist="19050" dir="2700000" algn="tl" rotWithShape="0">
                    <a:schemeClr val="dk1">
                      <a:alpha val="40000"/>
                    </a:schemeClr>
                  </a:outerShdw>
                </a:effectLst>
              </a:rPr>
              <a:t>מדינות אשר מהם הגיעו העובדים, ואף מין, הראו קשר מובהק בין כמות ההזמנות לבין </a:t>
            </a:r>
          </a:p>
          <a:p>
            <a:pPr algn="r" rtl="1"/>
            <a:r>
              <a:rPr lang="he-IL" sz="2000" b="0" cap="none" spc="0" dirty="0">
                <a:ln w="0"/>
                <a:solidFill>
                  <a:schemeClr val="tx1"/>
                </a:solidFill>
                <a:effectLst>
                  <a:outerShdw blurRad="38100" dist="19050" dir="2700000" algn="tl" rotWithShape="0">
                    <a:schemeClr val="dk1">
                      <a:alpha val="40000"/>
                    </a:schemeClr>
                  </a:outerShdw>
                </a:effectLst>
              </a:rPr>
              <a:t>נתונים אלו.</a:t>
            </a:r>
          </a:p>
          <a:p>
            <a:pPr algn="r" rtl="1"/>
            <a:r>
              <a:rPr lang="he-IL" sz="2000" dirty="0">
                <a:ln w="0"/>
                <a:effectLst>
                  <a:outerShdw blurRad="38100" dist="19050" dir="2700000" algn="tl" rotWithShape="0">
                    <a:schemeClr val="dk1">
                      <a:alpha val="40000"/>
                    </a:schemeClr>
                  </a:outerShdw>
                </a:effectLst>
              </a:rPr>
              <a:t>2. האם ישנו קשר בין זמן מסוים לבין כמות ההזמנות של החברה – לעומת יום בחודש שלא ראינו קשר</a:t>
            </a:r>
          </a:p>
          <a:p>
            <a:pPr algn="r" rtl="1"/>
            <a:r>
              <a:rPr lang="he-IL" sz="2000" b="0" cap="none" spc="0" dirty="0">
                <a:ln w="0"/>
                <a:solidFill>
                  <a:schemeClr val="tx1"/>
                </a:solidFill>
                <a:effectLst>
                  <a:outerShdw blurRad="38100" dist="19050" dir="2700000" algn="tl" rotWithShape="0">
                    <a:schemeClr val="dk1">
                      <a:alpha val="40000"/>
                    </a:schemeClr>
                  </a:outerShdw>
                </a:effectLst>
              </a:rPr>
              <a:t>מסוים בינו לבין כמות ההזמנות, לגבי חודש בשנה אכן ראינו התפלגות של כמעט חצי שנה של הזמנות </a:t>
            </a:r>
          </a:p>
          <a:p>
            <a:pPr algn="r" rtl="1"/>
            <a:r>
              <a:rPr lang="he-IL" sz="2000" dirty="0">
                <a:ln w="0"/>
                <a:effectLst>
                  <a:outerShdw blurRad="38100" dist="19050" dir="2700000" algn="tl" rotWithShape="0">
                    <a:schemeClr val="dk1">
                      <a:alpha val="40000"/>
                    </a:schemeClr>
                  </a:outerShdw>
                </a:effectLst>
              </a:rPr>
              <a:t>גבוהות, בעיקר בתחילת ובסוף שנה, לעומת אמצע שנה. לאחר בדיקה באינטרנט, התבהרו לי כמה </a:t>
            </a:r>
          </a:p>
          <a:p>
            <a:pPr algn="r" rtl="1"/>
            <a:r>
              <a:rPr lang="he-IL" sz="2000" b="0" cap="none" spc="0" dirty="0">
                <a:ln w="0"/>
                <a:solidFill>
                  <a:schemeClr val="tx1"/>
                </a:solidFill>
                <a:effectLst>
                  <a:outerShdw blurRad="38100" dist="19050" dir="2700000" algn="tl" rotWithShape="0">
                    <a:schemeClr val="dk1">
                      <a:alpha val="40000"/>
                    </a:schemeClr>
                  </a:outerShdw>
                </a:effectLst>
              </a:rPr>
              <a:t>סיבות לנתונים אלו </a:t>
            </a:r>
            <a:r>
              <a:rPr lang="he-IL" sz="2000" dirty="0">
                <a:ln w="0"/>
                <a:effectLst>
                  <a:outerShdw blurRad="38100" dist="19050" dir="2700000" algn="tl" rotWithShape="0">
                    <a:schemeClr val="dk1">
                      <a:alpha val="40000"/>
                    </a:schemeClr>
                  </a:outerShdw>
                </a:effectLst>
              </a:rPr>
              <a:t>:</a:t>
            </a:r>
          </a:p>
          <a:p>
            <a:pPr algn="r" rtl="1"/>
            <a:r>
              <a:rPr lang="he-IL" sz="2000" b="0" cap="none" spc="0" dirty="0">
                <a:ln w="0"/>
                <a:solidFill>
                  <a:schemeClr val="tx1"/>
                </a:solidFill>
                <a:effectLst>
                  <a:outerShdw blurRad="38100" dist="19050" dir="2700000" algn="tl" rotWithShape="0">
                    <a:schemeClr val="dk1">
                      <a:alpha val="40000"/>
                    </a:schemeClr>
                  </a:outerShdw>
                </a:effectLst>
              </a:rPr>
              <a:t>תחילת שנה=תקציבים חדשים, רצון לחידוש מלאי, "ניצול" של תקציבים קודמים שנשארו, חופשות וחגים.</a:t>
            </a:r>
          </a:p>
          <a:p>
            <a:pPr algn="r" rtl="1"/>
            <a:r>
              <a:rPr lang="he-IL" sz="2000" dirty="0">
                <a:ln w="0"/>
                <a:effectLst>
                  <a:outerShdw blurRad="38100" dist="19050" dir="2700000" algn="tl" rotWithShape="0">
                    <a:schemeClr val="dk1">
                      <a:alpha val="40000"/>
                    </a:schemeClr>
                  </a:outerShdw>
                </a:effectLst>
              </a:rPr>
              <a:t>כמובן אפשר לתכנן במהלך השנה, שכמות ההזמנות קטנה, לריבוי "מבצעים" והנחות, תוספת פרסום, </a:t>
            </a:r>
          </a:p>
          <a:p>
            <a:pPr algn="r" rtl="1"/>
            <a:r>
              <a:rPr lang="he-IL" sz="2000" b="0" cap="none" spc="0" dirty="0">
                <a:ln w="0"/>
                <a:solidFill>
                  <a:schemeClr val="tx1"/>
                </a:solidFill>
                <a:effectLst>
                  <a:outerShdw blurRad="38100" dist="19050" dir="2700000" algn="tl" rotWithShape="0">
                    <a:schemeClr val="dk1">
                      <a:alpha val="40000"/>
                    </a:schemeClr>
                  </a:outerShdw>
                </a:effectLst>
              </a:rPr>
              <a:t>לעומת סוף ותחילת שנה, בהתבסס על נתונים אלו.</a:t>
            </a:r>
          </a:p>
          <a:p>
            <a:pPr algn="r" rtl="1"/>
            <a:r>
              <a:rPr lang="he-IL" sz="2000" dirty="0">
                <a:ln w="0"/>
                <a:effectLst>
                  <a:outerShdw blurRad="38100" dist="19050" dir="2700000" algn="tl" rotWithShape="0">
                    <a:schemeClr val="dk1">
                      <a:alpha val="40000"/>
                    </a:schemeClr>
                  </a:outerShdw>
                </a:effectLst>
              </a:rPr>
              <a:t>3.האם ישנו קשר בין כמות המכירות של מוצר או קטגוריה לבין כמות ההזמנות- לא בהכרח, ואף ניתן </a:t>
            </a:r>
          </a:p>
          <a:p>
            <a:pPr algn="r" rtl="1"/>
            <a:r>
              <a:rPr lang="he-IL" sz="2000" b="0" cap="none" spc="0" dirty="0">
                <a:ln w="0"/>
                <a:solidFill>
                  <a:schemeClr val="tx1"/>
                </a:solidFill>
                <a:effectLst>
                  <a:outerShdw blurRad="38100" dist="19050" dir="2700000" algn="tl" rotWithShape="0">
                    <a:schemeClr val="dk1">
                      <a:alpha val="40000"/>
                    </a:schemeClr>
                  </a:outerShdw>
                </a:effectLst>
              </a:rPr>
              <a:t>לומר שאף שמוצר רווחי באופן פרטי אינו אומר ש</a:t>
            </a:r>
            <a:r>
              <a:rPr lang="he-IL" sz="2000" dirty="0">
                <a:ln w="0"/>
                <a:effectLst>
                  <a:outerShdw blurRad="38100" dist="19050" dir="2700000" algn="tl" rotWithShape="0">
                    <a:schemeClr val="dk1">
                      <a:alpha val="40000"/>
                    </a:schemeClr>
                  </a:outerShdw>
                </a:effectLst>
              </a:rPr>
              <a:t>הוא המוצר הכי נמכר. ניתן לומר שאין למהר להסיר </a:t>
            </a:r>
          </a:p>
          <a:p>
            <a:pPr algn="r" rtl="1"/>
            <a:r>
              <a:rPr lang="he-IL" sz="2000" b="0" cap="none" spc="0" dirty="0">
                <a:ln w="0"/>
                <a:solidFill>
                  <a:schemeClr val="tx1"/>
                </a:solidFill>
                <a:effectLst>
                  <a:outerShdw blurRad="38100" dist="19050" dir="2700000" algn="tl" rotWithShape="0">
                    <a:schemeClr val="dk1">
                      <a:alpha val="40000"/>
                    </a:schemeClr>
                  </a:outerShdw>
                </a:effectLst>
              </a:rPr>
              <a:t>מוצרים שאינ</a:t>
            </a:r>
            <a:r>
              <a:rPr lang="he-IL" sz="2000" dirty="0">
                <a:ln w="0"/>
                <a:effectLst>
                  <a:outerShdw blurRad="38100" dist="19050" dir="2700000" algn="tl" rotWithShape="0">
                    <a:schemeClr val="dk1">
                      <a:alpha val="40000"/>
                    </a:schemeClr>
                  </a:outerShdw>
                </a:effectLst>
              </a:rPr>
              <a:t>ם מניבים הרבה רווח באופן פרטי אלא דווקא להתמקד מה יעלה את כמות ההזמנות, שכן </a:t>
            </a:r>
          </a:p>
          <a:p>
            <a:pPr algn="r" rtl="1"/>
            <a:r>
              <a:rPr lang="he-IL" sz="2000" b="0" cap="none" spc="0" dirty="0">
                <a:ln w="0"/>
                <a:solidFill>
                  <a:schemeClr val="tx1"/>
                </a:solidFill>
                <a:effectLst>
                  <a:outerShdw blurRad="38100" dist="19050" dir="2700000" algn="tl" rotWithShape="0">
                    <a:schemeClr val="dk1">
                      <a:alpha val="40000"/>
                    </a:schemeClr>
                  </a:outerShdw>
                </a:effectLst>
              </a:rPr>
              <a:t>עיקר רווח החברה תלוי שם. לעומת זאת רואים קשר חזק בין כמות המכירות והרווח של קטגוריה,</a:t>
            </a:r>
          </a:p>
          <a:p>
            <a:pPr algn="r" rtl="1"/>
            <a:r>
              <a:rPr lang="he-IL" sz="2000" b="0" cap="none" spc="0" dirty="0">
                <a:ln w="0"/>
                <a:solidFill>
                  <a:schemeClr val="tx1"/>
                </a:solidFill>
                <a:effectLst>
                  <a:outerShdw blurRad="38100" dist="19050" dir="2700000" algn="tl" rotWithShape="0">
                    <a:schemeClr val="dk1">
                      <a:alpha val="40000"/>
                    </a:schemeClr>
                  </a:outerShdw>
                </a:effectLst>
              </a:rPr>
              <a:t> לבין המוצרים שלה באופן </a:t>
            </a:r>
            <a:r>
              <a:rPr lang="he-IL" sz="2000" dirty="0">
                <a:ln w="0"/>
                <a:effectLst>
                  <a:outerShdw blurRad="38100" dist="19050" dir="2700000" algn="tl" rotWithShape="0">
                    <a:schemeClr val="dk1">
                      <a:alpha val="40000"/>
                    </a:schemeClr>
                  </a:outerShdw>
                </a:effectLst>
              </a:rPr>
              <a:t>פרטי שמהווים ייצוג מובהק של אותה קטגוריה</a:t>
            </a:r>
            <a:endParaRPr lang="he-IL" sz="2000" b="0" cap="none" spc="0" dirty="0">
              <a:ln w="0"/>
              <a:solidFill>
                <a:schemeClr val="tx1"/>
              </a:solidFill>
              <a:effectLst>
                <a:outerShdw blurRad="38100" dist="19050" dir="2700000" algn="tl" rotWithShape="0">
                  <a:schemeClr val="dk1">
                    <a:alpha val="40000"/>
                  </a:schemeClr>
                </a:outerShdw>
              </a:effectLst>
            </a:endParaRPr>
          </a:p>
          <a:p>
            <a:pPr algn="r"/>
            <a:endParaRPr lang="he-IL" sz="2400" b="0" cap="none" spc="0" dirty="0">
              <a:ln w="0"/>
              <a:solidFill>
                <a:schemeClr val="tx1"/>
              </a:solidFill>
              <a:effectLst>
                <a:outerShdw blurRad="38100" dist="19050" dir="2700000" algn="tl" rotWithShape="0">
                  <a:schemeClr val="dk1">
                    <a:alpha val="40000"/>
                  </a:schemeClr>
                </a:outerShdw>
              </a:effectLst>
            </a:endParaRPr>
          </a:p>
          <a:p>
            <a:pPr algn="ctr"/>
            <a:endParaRPr lang="he-IL"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23408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FE89EAD8-D773-B8EA-4F36-5BD014916CDE}"/>
              </a:ext>
            </a:extLst>
          </p:cNvPr>
          <p:cNvSpPr/>
          <p:nvPr/>
        </p:nvSpPr>
        <p:spPr>
          <a:xfrm>
            <a:off x="10040087" y="613602"/>
            <a:ext cx="1729962" cy="923330"/>
          </a:xfrm>
          <a:prstGeom prst="rect">
            <a:avLst/>
          </a:prstGeom>
          <a:noFill/>
        </p:spPr>
        <p:txBody>
          <a:bodyPr wrap="none" lIns="91440" tIns="45720" rIns="91440" bIns="45720">
            <a:spAutoFit/>
          </a:bodyPr>
          <a:lstStyle/>
          <a:p>
            <a:pPr algn="ctr"/>
            <a:r>
              <a:rPr lang="he-IL" sz="5400" b="0" i="1" u="sng" cap="none" spc="0" dirty="0">
                <a:ln w="0"/>
                <a:gradFill>
                  <a:gsLst>
                    <a:gs pos="21000">
                      <a:srgbClr val="53575C"/>
                    </a:gs>
                    <a:gs pos="88000">
                      <a:srgbClr val="C5C7CA"/>
                    </a:gs>
                  </a:gsLst>
                  <a:lin ang="5400000"/>
                </a:gradFill>
                <a:effectLst/>
              </a:rPr>
              <a:t>מבוא:</a:t>
            </a:r>
          </a:p>
        </p:txBody>
      </p:sp>
      <p:sp>
        <p:nvSpPr>
          <p:cNvPr id="5" name="מלבן 4">
            <a:extLst>
              <a:ext uri="{FF2B5EF4-FFF2-40B4-BE49-F238E27FC236}">
                <a16:creationId xmlns:a16="http://schemas.microsoft.com/office/drawing/2014/main" id="{328A9BCF-2476-AC76-FED1-FA5CD035C85A}"/>
              </a:ext>
            </a:extLst>
          </p:cNvPr>
          <p:cNvSpPr/>
          <p:nvPr/>
        </p:nvSpPr>
        <p:spPr>
          <a:xfrm>
            <a:off x="220133" y="2086802"/>
            <a:ext cx="11760984" cy="3847207"/>
          </a:xfrm>
          <a:prstGeom prst="rect">
            <a:avLst/>
          </a:prstGeom>
          <a:noFill/>
        </p:spPr>
        <p:txBody>
          <a:bodyPr wrap="square" lIns="91440" tIns="45720" rIns="91440" bIns="45720">
            <a:spAutoFit/>
          </a:bodyPr>
          <a:lstStyle/>
          <a:p>
            <a:pPr algn="ctr"/>
            <a:r>
              <a:rPr lang="he-IL" sz="2800" b="0" cap="none" spc="0" dirty="0">
                <a:ln w="0"/>
                <a:solidFill>
                  <a:schemeClr val="tx1"/>
                </a:solidFill>
                <a:effectLst>
                  <a:outerShdw blurRad="38100" dist="19050" dir="2700000" algn="tl" rotWithShape="0">
                    <a:schemeClr val="dk1">
                      <a:alpha val="40000"/>
                    </a:schemeClr>
                  </a:outerShdw>
                </a:effectLst>
              </a:rPr>
              <a:t> הנה </a:t>
            </a:r>
            <a:r>
              <a:rPr lang="he-IL" sz="2800" dirty="0"/>
              <a:t>מפיצה סיטונאית המספקת מגוון רחב של מוצרי מזון ומשקאות </a:t>
            </a:r>
            <a:r>
              <a:rPr lang="en-US" sz="2800" dirty="0"/>
              <a:t> </a:t>
            </a:r>
            <a:r>
              <a:rPr lang="en-US" sz="2800" b="0" cap="none" spc="0" dirty="0">
                <a:ln w="0"/>
                <a:solidFill>
                  <a:schemeClr val="tx1"/>
                </a:solidFill>
                <a:effectLst>
                  <a:outerShdw blurRad="38100" dist="19050" dir="2700000" algn="tl" rotWithShape="0">
                    <a:schemeClr val="dk1">
                      <a:alpha val="40000"/>
                    </a:schemeClr>
                  </a:outerShdw>
                </a:effectLst>
              </a:rPr>
              <a:t>Northwind</a:t>
            </a:r>
            <a:endParaRPr lang="he-IL" sz="2800" b="0" cap="none" spc="0" dirty="0">
              <a:ln w="0"/>
              <a:solidFill>
                <a:schemeClr val="tx1"/>
              </a:solidFill>
              <a:effectLst>
                <a:outerShdw blurRad="38100" dist="19050" dir="2700000" algn="tl" rotWithShape="0">
                  <a:schemeClr val="dk1">
                    <a:alpha val="40000"/>
                  </a:schemeClr>
                </a:outerShdw>
              </a:effectLst>
            </a:endParaRPr>
          </a:p>
          <a:p>
            <a:pPr algn="ctr"/>
            <a:r>
              <a:rPr lang="he-IL" sz="2800" dirty="0"/>
              <a:t>לעסקים קמעונאיים, מסעדות וחברות אחרות ברחבי העולם. החברה פועלת באמצעות פלטפורמה דיגיטלית שבה לקוחות יכולים לעיין במוצרים, לבצע הזמנות ולנהל את חשבונותיהם. המשימה של החברה היא לספק מוצרים איכותיים ביעילות ולבנות קשרים חזקים עם לקוחותיה, תוך הבטחה שהם מקבלים את מה שהם צריכים מתי שהם צריכים אותו.</a:t>
            </a:r>
          </a:p>
          <a:p>
            <a:pPr algn="r"/>
            <a:endParaRPr lang="he-IL" sz="4000" dirty="0">
              <a:ln w="0"/>
              <a:effectLst>
                <a:outerShdw blurRad="38100" dist="19050" dir="2700000" algn="tl" rotWithShape="0">
                  <a:schemeClr val="dk1">
                    <a:alpha val="40000"/>
                  </a:schemeClr>
                </a:outerShdw>
              </a:effectLst>
            </a:endParaRPr>
          </a:p>
          <a:p>
            <a:pPr algn="r"/>
            <a:endParaRPr lang="he-IL" sz="2800" b="0" cap="none" spc="0" dirty="0">
              <a:ln w="0"/>
              <a:solidFill>
                <a:schemeClr val="tx1"/>
              </a:solidFill>
              <a:effectLst>
                <a:outerShdw blurRad="38100" dist="19050" dir="2700000" algn="tl" rotWithShape="0">
                  <a:schemeClr val="dk1">
                    <a:alpha val="40000"/>
                  </a:schemeClr>
                </a:outerShdw>
              </a:effectLst>
            </a:endParaRPr>
          </a:p>
        </p:txBody>
      </p:sp>
      <p:sp>
        <p:nvSpPr>
          <p:cNvPr id="6" name="מלבן 5">
            <a:extLst>
              <a:ext uri="{FF2B5EF4-FFF2-40B4-BE49-F238E27FC236}">
                <a16:creationId xmlns:a16="http://schemas.microsoft.com/office/drawing/2014/main" id="{6FAC6484-24E9-FA03-1417-49A59F25D4D8}"/>
              </a:ext>
            </a:extLst>
          </p:cNvPr>
          <p:cNvSpPr/>
          <p:nvPr/>
        </p:nvSpPr>
        <p:spPr>
          <a:xfrm>
            <a:off x="220133" y="5000837"/>
            <a:ext cx="11760984" cy="954107"/>
          </a:xfrm>
          <a:prstGeom prst="rect">
            <a:avLst/>
          </a:prstGeom>
          <a:noFill/>
        </p:spPr>
        <p:txBody>
          <a:bodyPr wrap="square" lIns="91440" tIns="45720" rIns="91440" bIns="45720">
            <a:spAutoFit/>
          </a:bodyPr>
          <a:lstStyle/>
          <a:p>
            <a:pPr algn="ctr"/>
            <a:r>
              <a:rPr lang="he-IL" sz="2800" b="0" cap="none" spc="0" dirty="0">
                <a:ln w="0"/>
                <a:solidFill>
                  <a:schemeClr val="tx1"/>
                </a:solidFill>
                <a:effectLst>
                  <a:outerShdw blurRad="38100" dist="19050" dir="2700000" algn="tl" rotWithShape="0">
                    <a:schemeClr val="dk1">
                      <a:alpha val="40000"/>
                    </a:schemeClr>
                  </a:outerShdw>
                </a:effectLst>
              </a:rPr>
              <a:t>כתור אנליסט החברה, ברצוני להציג ניתוח נתונים מהחנות הדיגיטלית של החברה, כדי לייצר תובנות שיכולות לעזור לחברה לשפר את הרווחיות שלה.</a:t>
            </a:r>
          </a:p>
        </p:txBody>
      </p:sp>
    </p:spTree>
    <p:extLst>
      <p:ext uri="{BB962C8B-B14F-4D97-AF65-F5344CB8AC3E}">
        <p14:creationId xmlns:p14="http://schemas.microsoft.com/office/powerpoint/2010/main" val="147050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AF5923F-75E8-598A-CDAD-6DE122DE031C}"/>
              </a:ext>
            </a:extLst>
          </p:cNvPr>
          <p:cNvSpPr>
            <a:spLocks noGrp="1"/>
          </p:cNvSpPr>
          <p:nvPr>
            <p:ph type="ctrTitle"/>
          </p:nvPr>
        </p:nvSpPr>
        <p:spPr>
          <a:xfrm>
            <a:off x="1993805" y="1354668"/>
            <a:ext cx="8204391" cy="2346475"/>
          </a:xfrm>
        </p:spPr>
        <p:txBody>
          <a:bodyPr>
            <a:normAutofit/>
          </a:bodyPr>
          <a:lstStyle/>
          <a:p>
            <a:pPr algn="ctr"/>
            <a:r>
              <a:rPr lang="he-IL" sz="6000" i="1">
                <a:ea typeface="Brush Script MT" panose="03060802040406070304" pitchFamily="66" charset="-122"/>
              </a:rPr>
              <a:t>נספחים</a:t>
            </a:r>
          </a:p>
        </p:txBody>
      </p:sp>
      <p:cxnSp>
        <p:nvCxnSpPr>
          <p:cNvPr id="9" name="Straight Connector 8">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67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89725-6897-BF83-C56F-BEFA512EFDFF}"/>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F9CABEE6-B4E4-12BF-A381-A553EA6DAC8A}"/>
              </a:ext>
            </a:extLst>
          </p:cNvPr>
          <p:cNvSpPr/>
          <p:nvPr/>
        </p:nvSpPr>
        <p:spPr>
          <a:xfrm>
            <a:off x="6988032" y="155415"/>
            <a:ext cx="4921540" cy="923330"/>
          </a:xfrm>
          <a:prstGeom prst="rect">
            <a:avLst/>
          </a:prstGeom>
          <a:noFill/>
        </p:spPr>
        <p:txBody>
          <a:bodyPr wrap="none" lIns="91440" tIns="45720" rIns="91440" bIns="45720">
            <a:spAutoFit/>
          </a:bodyPr>
          <a:lstStyle/>
          <a:p>
            <a:pPr algn="ctr"/>
            <a:r>
              <a:rPr lang="he-IL" sz="5400" b="0" cap="none" spc="0" dirty="0">
                <a:ln w="0"/>
                <a:gradFill>
                  <a:gsLst>
                    <a:gs pos="21000">
                      <a:srgbClr val="53575C"/>
                    </a:gs>
                    <a:gs pos="88000">
                      <a:srgbClr val="C5C7CA"/>
                    </a:gs>
                  </a:gsLst>
                  <a:lin ang="5400000"/>
                </a:gradFill>
                <a:effectLst/>
              </a:rPr>
              <a:t>ניקוי ומיפוי </a:t>
            </a:r>
            <a:r>
              <a:rPr lang="he-IL" sz="5400" b="0" cap="none" spc="0" dirty="0" err="1">
                <a:ln w="0"/>
                <a:gradFill>
                  <a:gsLst>
                    <a:gs pos="21000">
                      <a:srgbClr val="53575C"/>
                    </a:gs>
                    <a:gs pos="88000">
                      <a:srgbClr val="C5C7CA"/>
                    </a:gs>
                  </a:gsLst>
                  <a:lin ang="5400000"/>
                </a:gradFill>
                <a:effectLst/>
              </a:rPr>
              <a:t>דאטא</a:t>
            </a:r>
            <a:r>
              <a:rPr lang="he-IL" sz="5400" b="0" cap="none" spc="0" dirty="0">
                <a:ln w="0"/>
                <a:gradFill>
                  <a:gsLst>
                    <a:gs pos="21000">
                      <a:srgbClr val="53575C"/>
                    </a:gs>
                    <a:gs pos="88000">
                      <a:srgbClr val="C5C7CA"/>
                    </a:gs>
                  </a:gsLst>
                  <a:lin ang="5400000"/>
                </a:gradFill>
                <a:effectLst/>
              </a:rPr>
              <a:t>:</a:t>
            </a:r>
          </a:p>
        </p:txBody>
      </p:sp>
      <p:pic>
        <p:nvPicPr>
          <p:cNvPr id="6" name="תמונה 5" descr="תמונה שמכילה טקסט, צילום מסך, גופן, תוכנה&#10;&#10;תוכן בינה מלאכותית גנרטיבית עשוי להיות שגוי.">
            <a:extLst>
              <a:ext uri="{FF2B5EF4-FFF2-40B4-BE49-F238E27FC236}">
                <a16:creationId xmlns:a16="http://schemas.microsoft.com/office/drawing/2014/main" id="{FE6350D2-6620-1E5D-ECA9-BBFA08DDC29C}"/>
              </a:ext>
            </a:extLst>
          </p:cNvPr>
          <p:cNvPicPr>
            <a:picLocks noChangeAspect="1"/>
          </p:cNvPicPr>
          <p:nvPr/>
        </p:nvPicPr>
        <p:blipFill>
          <a:blip r:embed="rId2"/>
          <a:stretch>
            <a:fillRect/>
          </a:stretch>
        </p:blipFill>
        <p:spPr>
          <a:xfrm>
            <a:off x="173565" y="1748039"/>
            <a:ext cx="5556251" cy="3033117"/>
          </a:xfrm>
          <a:prstGeom prst="rect">
            <a:avLst/>
          </a:prstGeom>
        </p:spPr>
      </p:pic>
      <p:pic>
        <p:nvPicPr>
          <p:cNvPr id="8" name="תמונה 7" descr="תמונה שמכילה טקסט, צילום מסך, תוכנה, גופן&#10;&#10;תוכן בינה מלאכותית גנרטיבית עשוי להיות שגוי.">
            <a:extLst>
              <a:ext uri="{FF2B5EF4-FFF2-40B4-BE49-F238E27FC236}">
                <a16:creationId xmlns:a16="http://schemas.microsoft.com/office/drawing/2014/main" id="{99EDF44C-0C44-A4B6-B14E-F3EB2A47A409}"/>
              </a:ext>
            </a:extLst>
          </p:cNvPr>
          <p:cNvPicPr>
            <a:picLocks noChangeAspect="1"/>
          </p:cNvPicPr>
          <p:nvPr/>
        </p:nvPicPr>
        <p:blipFill>
          <a:blip r:embed="rId3"/>
          <a:stretch>
            <a:fillRect/>
          </a:stretch>
        </p:blipFill>
        <p:spPr>
          <a:xfrm>
            <a:off x="6462185" y="1758098"/>
            <a:ext cx="5556250" cy="3023058"/>
          </a:xfrm>
          <a:prstGeom prst="rect">
            <a:avLst/>
          </a:prstGeom>
        </p:spPr>
      </p:pic>
    </p:spTree>
    <p:extLst>
      <p:ext uri="{BB962C8B-B14F-4D97-AF65-F5344CB8AC3E}">
        <p14:creationId xmlns:p14="http://schemas.microsoft.com/office/powerpoint/2010/main" val="1259665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C8DFB-2630-CF11-C7CC-05BC9F704AD2}"/>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985F50F0-BE76-B88F-5688-53B6764A2084}"/>
              </a:ext>
            </a:extLst>
          </p:cNvPr>
          <p:cNvSpPr/>
          <p:nvPr/>
        </p:nvSpPr>
        <p:spPr>
          <a:xfrm>
            <a:off x="6988032" y="155415"/>
            <a:ext cx="4921540" cy="923330"/>
          </a:xfrm>
          <a:prstGeom prst="rect">
            <a:avLst/>
          </a:prstGeom>
          <a:noFill/>
        </p:spPr>
        <p:txBody>
          <a:bodyPr wrap="none" lIns="91440" tIns="45720" rIns="91440" bIns="45720">
            <a:spAutoFit/>
          </a:bodyPr>
          <a:lstStyle/>
          <a:p>
            <a:pPr algn="ctr"/>
            <a:r>
              <a:rPr lang="he-IL" sz="5400" b="0" cap="none" spc="0" dirty="0">
                <a:ln w="0"/>
                <a:gradFill>
                  <a:gsLst>
                    <a:gs pos="21000">
                      <a:srgbClr val="53575C"/>
                    </a:gs>
                    <a:gs pos="88000">
                      <a:srgbClr val="C5C7CA"/>
                    </a:gs>
                  </a:gsLst>
                  <a:lin ang="5400000"/>
                </a:gradFill>
                <a:effectLst/>
              </a:rPr>
              <a:t>ניקוי ומיפוי </a:t>
            </a:r>
            <a:r>
              <a:rPr lang="he-IL" sz="5400" b="0" cap="none" spc="0" dirty="0" err="1">
                <a:ln w="0"/>
                <a:gradFill>
                  <a:gsLst>
                    <a:gs pos="21000">
                      <a:srgbClr val="53575C"/>
                    </a:gs>
                    <a:gs pos="88000">
                      <a:srgbClr val="C5C7CA"/>
                    </a:gs>
                  </a:gsLst>
                  <a:lin ang="5400000"/>
                </a:gradFill>
                <a:effectLst/>
              </a:rPr>
              <a:t>דאטא</a:t>
            </a:r>
            <a:r>
              <a:rPr lang="he-IL" sz="5400" b="0" cap="none" spc="0" dirty="0">
                <a:ln w="0"/>
                <a:gradFill>
                  <a:gsLst>
                    <a:gs pos="21000">
                      <a:srgbClr val="53575C"/>
                    </a:gs>
                    <a:gs pos="88000">
                      <a:srgbClr val="C5C7CA"/>
                    </a:gs>
                  </a:gsLst>
                  <a:lin ang="5400000"/>
                </a:gradFill>
                <a:effectLst/>
              </a:rPr>
              <a:t>:</a:t>
            </a:r>
          </a:p>
        </p:txBody>
      </p:sp>
      <p:pic>
        <p:nvPicPr>
          <p:cNvPr id="4" name="תמונה 3" descr="תמונה שמכילה טקסט, צילום מסך, תוכנה, תכונות מולטימדיה&#10;&#10;תוכן בינה מלאכותית גנרטיבית עשוי להיות שגוי.">
            <a:extLst>
              <a:ext uri="{FF2B5EF4-FFF2-40B4-BE49-F238E27FC236}">
                <a16:creationId xmlns:a16="http://schemas.microsoft.com/office/drawing/2014/main" id="{4D261C07-795C-F65F-5574-0029C11E09F0}"/>
              </a:ext>
            </a:extLst>
          </p:cNvPr>
          <p:cNvPicPr>
            <a:picLocks noChangeAspect="1"/>
          </p:cNvPicPr>
          <p:nvPr/>
        </p:nvPicPr>
        <p:blipFill>
          <a:blip r:embed="rId2"/>
          <a:stretch>
            <a:fillRect/>
          </a:stretch>
        </p:blipFill>
        <p:spPr>
          <a:xfrm>
            <a:off x="282429" y="1701800"/>
            <a:ext cx="5457972" cy="3411253"/>
          </a:xfrm>
          <a:prstGeom prst="rect">
            <a:avLst/>
          </a:prstGeom>
        </p:spPr>
      </p:pic>
      <p:pic>
        <p:nvPicPr>
          <p:cNvPr id="7" name="תמונה 6" descr="תמונה שמכילה תוכנה, תכונות מולטימדיה, טקסט, תוכנה גרפית&#10;&#10;תוכן בינה מלאכותית גנרטיבית עשוי להיות שגוי.">
            <a:extLst>
              <a:ext uri="{FF2B5EF4-FFF2-40B4-BE49-F238E27FC236}">
                <a16:creationId xmlns:a16="http://schemas.microsoft.com/office/drawing/2014/main" id="{74D1363F-47B5-3C0D-6BC5-F01F439C9638}"/>
              </a:ext>
            </a:extLst>
          </p:cNvPr>
          <p:cNvPicPr>
            <a:picLocks noChangeAspect="1"/>
          </p:cNvPicPr>
          <p:nvPr/>
        </p:nvPicPr>
        <p:blipFill>
          <a:blip r:embed="rId3"/>
          <a:stretch>
            <a:fillRect/>
          </a:stretch>
        </p:blipFill>
        <p:spPr>
          <a:xfrm>
            <a:off x="6451567" y="1701799"/>
            <a:ext cx="5458005" cy="3411253"/>
          </a:xfrm>
          <a:prstGeom prst="rect">
            <a:avLst/>
          </a:prstGeom>
        </p:spPr>
      </p:pic>
    </p:spTree>
    <p:extLst>
      <p:ext uri="{BB962C8B-B14F-4D97-AF65-F5344CB8AC3E}">
        <p14:creationId xmlns:p14="http://schemas.microsoft.com/office/powerpoint/2010/main" val="2590923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B316A-42BD-85BB-8553-EBE008F5401F}"/>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FDBA3DDA-2830-9BCC-CC80-F8D015A9FB7C}"/>
              </a:ext>
            </a:extLst>
          </p:cNvPr>
          <p:cNvSpPr/>
          <p:nvPr/>
        </p:nvSpPr>
        <p:spPr>
          <a:xfrm>
            <a:off x="6988032" y="155415"/>
            <a:ext cx="4921540" cy="923330"/>
          </a:xfrm>
          <a:prstGeom prst="rect">
            <a:avLst/>
          </a:prstGeom>
          <a:noFill/>
        </p:spPr>
        <p:txBody>
          <a:bodyPr wrap="none" lIns="91440" tIns="45720" rIns="91440" bIns="45720">
            <a:spAutoFit/>
          </a:bodyPr>
          <a:lstStyle/>
          <a:p>
            <a:pPr algn="ctr"/>
            <a:r>
              <a:rPr lang="he-IL" sz="5400" b="0" cap="none" spc="0" dirty="0">
                <a:ln w="0"/>
                <a:gradFill>
                  <a:gsLst>
                    <a:gs pos="21000">
                      <a:srgbClr val="53575C"/>
                    </a:gs>
                    <a:gs pos="88000">
                      <a:srgbClr val="C5C7CA"/>
                    </a:gs>
                  </a:gsLst>
                  <a:lin ang="5400000"/>
                </a:gradFill>
                <a:effectLst/>
              </a:rPr>
              <a:t>ניקוי ומיפוי </a:t>
            </a:r>
            <a:r>
              <a:rPr lang="he-IL" sz="5400" b="0" cap="none" spc="0" dirty="0" err="1">
                <a:ln w="0"/>
                <a:gradFill>
                  <a:gsLst>
                    <a:gs pos="21000">
                      <a:srgbClr val="53575C"/>
                    </a:gs>
                    <a:gs pos="88000">
                      <a:srgbClr val="C5C7CA"/>
                    </a:gs>
                  </a:gsLst>
                  <a:lin ang="5400000"/>
                </a:gradFill>
                <a:effectLst/>
              </a:rPr>
              <a:t>דאטא</a:t>
            </a:r>
            <a:r>
              <a:rPr lang="he-IL" sz="5400" b="0" cap="none" spc="0" dirty="0">
                <a:ln w="0"/>
                <a:gradFill>
                  <a:gsLst>
                    <a:gs pos="21000">
                      <a:srgbClr val="53575C"/>
                    </a:gs>
                    <a:gs pos="88000">
                      <a:srgbClr val="C5C7CA"/>
                    </a:gs>
                  </a:gsLst>
                  <a:lin ang="5400000"/>
                </a:gradFill>
                <a:effectLst/>
              </a:rPr>
              <a:t>:</a:t>
            </a:r>
          </a:p>
        </p:txBody>
      </p:sp>
      <p:pic>
        <p:nvPicPr>
          <p:cNvPr id="5" name="תמונה 4" descr="תמונה שמכילה טקסט, צילום מסך, תוכנה, תכונות מולטימדיה&#10;&#10;תוכן בינה מלאכותית גנרטיבית עשוי להיות שגוי.">
            <a:extLst>
              <a:ext uri="{FF2B5EF4-FFF2-40B4-BE49-F238E27FC236}">
                <a16:creationId xmlns:a16="http://schemas.microsoft.com/office/drawing/2014/main" id="{53C11FBD-5401-FDEB-75B6-67DAFEE3E839}"/>
              </a:ext>
            </a:extLst>
          </p:cNvPr>
          <p:cNvPicPr>
            <a:picLocks noChangeAspect="1"/>
          </p:cNvPicPr>
          <p:nvPr/>
        </p:nvPicPr>
        <p:blipFill>
          <a:blip r:embed="rId2"/>
          <a:stretch>
            <a:fillRect/>
          </a:stretch>
        </p:blipFill>
        <p:spPr>
          <a:xfrm>
            <a:off x="434828" y="1513795"/>
            <a:ext cx="5813572" cy="3179993"/>
          </a:xfrm>
          <a:prstGeom prst="rect">
            <a:avLst/>
          </a:prstGeom>
        </p:spPr>
      </p:pic>
      <p:pic>
        <p:nvPicPr>
          <p:cNvPr id="8" name="תמונה 7" descr="תמונה שמכילה טקסט, צילום מסך, תוכנה, תכונות מולטימדיה&#10;&#10;תוכן בינה מלאכותית גנרטיבית עשוי להיות שגוי.">
            <a:extLst>
              <a:ext uri="{FF2B5EF4-FFF2-40B4-BE49-F238E27FC236}">
                <a16:creationId xmlns:a16="http://schemas.microsoft.com/office/drawing/2014/main" id="{FC655ABE-2E02-0CB8-EB1C-C0574974C0B0}"/>
              </a:ext>
            </a:extLst>
          </p:cNvPr>
          <p:cNvPicPr>
            <a:picLocks noChangeAspect="1"/>
          </p:cNvPicPr>
          <p:nvPr/>
        </p:nvPicPr>
        <p:blipFill>
          <a:blip r:embed="rId3"/>
          <a:stretch>
            <a:fillRect/>
          </a:stretch>
        </p:blipFill>
        <p:spPr>
          <a:xfrm>
            <a:off x="6588271" y="1513794"/>
            <a:ext cx="5450417" cy="3179993"/>
          </a:xfrm>
          <a:prstGeom prst="rect">
            <a:avLst/>
          </a:prstGeom>
        </p:spPr>
      </p:pic>
      <p:pic>
        <p:nvPicPr>
          <p:cNvPr id="9" name="תמונה 8" descr="תמונה שמכילה טקסט, תוכנה, תכונות מולטימדיה, צילום מסך&#10;&#10;תוכן בינה מלאכותית גנרטיבית עשוי להיות שגוי.">
            <a:extLst>
              <a:ext uri="{FF2B5EF4-FFF2-40B4-BE49-F238E27FC236}">
                <a16:creationId xmlns:a16="http://schemas.microsoft.com/office/drawing/2014/main" id="{3F526C37-3BBF-9850-9581-E0CB2C43F052}"/>
              </a:ext>
            </a:extLst>
          </p:cNvPr>
          <p:cNvPicPr>
            <a:picLocks noChangeAspect="1"/>
          </p:cNvPicPr>
          <p:nvPr/>
        </p:nvPicPr>
        <p:blipFill>
          <a:blip r:embed="rId4"/>
          <a:stretch>
            <a:fillRect/>
          </a:stretch>
        </p:blipFill>
        <p:spPr>
          <a:xfrm>
            <a:off x="6588271" y="5148105"/>
            <a:ext cx="5192183" cy="1554480"/>
          </a:xfrm>
          <a:prstGeom prst="rect">
            <a:avLst/>
          </a:prstGeom>
        </p:spPr>
      </p:pic>
    </p:spTree>
    <p:extLst>
      <p:ext uri="{BB962C8B-B14F-4D97-AF65-F5344CB8AC3E}">
        <p14:creationId xmlns:p14="http://schemas.microsoft.com/office/powerpoint/2010/main" val="55532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852AF-1E14-3D5C-8497-362254502414}"/>
            </a:ext>
          </a:extLst>
        </p:cNvPr>
        <p:cNvGrpSpPr/>
        <p:nvPr/>
      </p:nvGrpSpPr>
      <p:grpSpPr>
        <a:xfrm>
          <a:off x="0" y="0"/>
          <a:ext cx="0" cy="0"/>
          <a:chOff x="0" y="0"/>
          <a:chExt cx="0" cy="0"/>
        </a:xfrm>
      </p:grpSpPr>
      <p:sp>
        <p:nvSpPr>
          <p:cNvPr id="6" name="מלבן 5">
            <a:extLst>
              <a:ext uri="{FF2B5EF4-FFF2-40B4-BE49-F238E27FC236}">
                <a16:creationId xmlns:a16="http://schemas.microsoft.com/office/drawing/2014/main" id="{10F89E61-B03F-E0DA-C9D0-09E3D52EABFD}"/>
              </a:ext>
            </a:extLst>
          </p:cNvPr>
          <p:cNvSpPr/>
          <p:nvPr/>
        </p:nvSpPr>
        <p:spPr>
          <a:xfrm>
            <a:off x="6494499" y="136603"/>
            <a:ext cx="5697501" cy="707886"/>
          </a:xfrm>
          <a:prstGeom prst="rect">
            <a:avLst/>
          </a:prstGeom>
          <a:noFill/>
        </p:spPr>
        <p:txBody>
          <a:bodyPr wrap="square" lIns="91440" tIns="45720" rIns="91440" bIns="45720">
            <a:spAutoFit/>
          </a:bodyPr>
          <a:lstStyle/>
          <a:p>
            <a:pPr marL="0" algn="ctr" defTabSz="457200" rtl="1" eaLnBrk="1" latinLnBrk="0" hangingPunct="1"/>
            <a:r>
              <a:rPr lang="he-IL" sz="4000" b="1" i="1" dirty="0">
                <a:ln w="0"/>
                <a:gradFill>
                  <a:gsLst>
                    <a:gs pos="21000">
                      <a:srgbClr val="53575C"/>
                    </a:gs>
                    <a:gs pos="88000">
                      <a:srgbClr val="C5C7CA"/>
                    </a:gs>
                  </a:gsLst>
                  <a:lin ang="5400000"/>
                </a:gradFill>
              </a:rPr>
              <a:t>יצירת גרפים של שאלה 2:</a:t>
            </a:r>
            <a:endParaRPr lang="he-IL" sz="4000" b="1" i="1" cap="none" spc="0" dirty="0">
              <a:ln w="0"/>
              <a:gradFill>
                <a:gsLst>
                  <a:gs pos="21000">
                    <a:srgbClr val="53575C"/>
                  </a:gs>
                  <a:gs pos="88000">
                    <a:srgbClr val="C5C7CA"/>
                  </a:gs>
                </a:gsLst>
                <a:lin ang="5400000"/>
              </a:gradFill>
              <a:effectLst/>
            </a:endParaRPr>
          </a:p>
        </p:txBody>
      </p:sp>
      <p:pic>
        <p:nvPicPr>
          <p:cNvPr id="9" name="תמונה 8" descr="תמונה שמכילה צילום מסך, טקסט, גופן&#10;&#10;תוכן בינה מלאכותית גנרטיבית עשוי להיות שגוי.">
            <a:extLst>
              <a:ext uri="{FF2B5EF4-FFF2-40B4-BE49-F238E27FC236}">
                <a16:creationId xmlns:a16="http://schemas.microsoft.com/office/drawing/2014/main" id="{114892EC-88BB-3BD8-CDEC-CC606A86DCE7}"/>
              </a:ext>
            </a:extLst>
          </p:cNvPr>
          <p:cNvPicPr>
            <a:picLocks noChangeAspect="1"/>
          </p:cNvPicPr>
          <p:nvPr/>
        </p:nvPicPr>
        <p:blipFill>
          <a:blip r:embed="rId2"/>
          <a:stretch>
            <a:fillRect/>
          </a:stretch>
        </p:blipFill>
        <p:spPr>
          <a:xfrm>
            <a:off x="634998" y="844489"/>
            <a:ext cx="5042535" cy="1190665"/>
          </a:xfrm>
          <a:prstGeom prst="rect">
            <a:avLst/>
          </a:prstGeom>
        </p:spPr>
      </p:pic>
      <p:pic>
        <p:nvPicPr>
          <p:cNvPr id="11" name="תמונה 10" descr="תמונה שמכילה טקסט, גופן, תכונות מולטימדיה, תוכנה&#10;&#10;תוכן בינה מלאכותית גנרטיבית עשוי להיות שגוי.">
            <a:extLst>
              <a:ext uri="{FF2B5EF4-FFF2-40B4-BE49-F238E27FC236}">
                <a16:creationId xmlns:a16="http://schemas.microsoft.com/office/drawing/2014/main" id="{BE6DC5C2-8AE1-1A8A-762D-ED1C80E53CFF}"/>
              </a:ext>
            </a:extLst>
          </p:cNvPr>
          <p:cNvPicPr>
            <a:picLocks noChangeAspect="1"/>
          </p:cNvPicPr>
          <p:nvPr/>
        </p:nvPicPr>
        <p:blipFill>
          <a:blip r:embed="rId3"/>
          <a:stretch>
            <a:fillRect/>
          </a:stretch>
        </p:blipFill>
        <p:spPr>
          <a:xfrm>
            <a:off x="634998" y="2252301"/>
            <a:ext cx="5042534" cy="1424391"/>
          </a:xfrm>
          <a:prstGeom prst="rect">
            <a:avLst/>
          </a:prstGeom>
        </p:spPr>
      </p:pic>
      <p:pic>
        <p:nvPicPr>
          <p:cNvPr id="13" name="תמונה 12" descr="תמונה שמכילה טקסט, צילום מסך, גופן&#10;&#10;תוכן בינה מלאכותית גנרטיבית עשוי להיות שגוי.">
            <a:extLst>
              <a:ext uri="{FF2B5EF4-FFF2-40B4-BE49-F238E27FC236}">
                <a16:creationId xmlns:a16="http://schemas.microsoft.com/office/drawing/2014/main" id="{654F0C00-69B4-A484-6752-6B188B293B5B}"/>
              </a:ext>
            </a:extLst>
          </p:cNvPr>
          <p:cNvPicPr>
            <a:picLocks noChangeAspect="1"/>
          </p:cNvPicPr>
          <p:nvPr/>
        </p:nvPicPr>
        <p:blipFill>
          <a:blip r:embed="rId4"/>
          <a:stretch>
            <a:fillRect/>
          </a:stretch>
        </p:blipFill>
        <p:spPr>
          <a:xfrm>
            <a:off x="6988032" y="4139645"/>
            <a:ext cx="5042536" cy="1702564"/>
          </a:xfrm>
          <a:prstGeom prst="rect">
            <a:avLst/>
          </a:prstGeom>
        </p:spPr>
      </p:pic>
      <p:pic>
        <p:nvPicPr>
          <p:cNvPr id="15" name="תמונה 14" descr="תמונה שמכילה טקסט, צילום מסך, גופן&#10;&#10;תוכן בינה מלאכותית גנרטיבית עשוי להיות שגוי.">
            <a:extLst>
              <a:ext uri="{FF2B5EF4-FFF2-40B4-BE49-F238E27FC236}">
                <a16:creationId xmlns:a16="http://schemas.microsoft.com/office/drawing/2014/main" id="{34C71A9F-39FE-51FE-9DC8-A6E01E1DD819}"/>
              </a:ext>
            </a:extLst>
          </p:cNvPr>
          <p:cNvPicPr>
            <a:picLocks noChangeAspect="1"/>
          </p:cNvPicPr>
          <p:nvPr/>
        </p:nvPicPr>
        <p:blipFill>
          <a:blip r:embed="rId5"/>
          <a:stretch>
            <a:fillRect/>
          </a:stretch>
        </p:blipFill>
        <p:spPr>
          <a:xfrm>
            <a:off x="634998" y="4099755"/>
            <a:ext cx="5042535" cy="1172880"/>
          </a:xfrm>
          <a:prstGeom prst="rect">
            <a:avLst/>
          </a:prstGeom>
        </p:spPr>
      </p:pic>
      <p:pic>
        <p:nvPicPr>
          <p:cNvPr id="17" name="תמונה 16" descr="תמונה שמכילה טקסט, צילום מסך, גופן&#10;&#10;תוכן בינה מלאכותית גנרטיבית עשוי להיות שגוי.">
            <a:extLst>
              <a:ext uri="{FF2B5EF4-FFF2-40B4-BE49-F238E27FC236}">
                <a16:creationId xmlns:a16="http://schemas.microsoft.com/office/drawing/2014/main" id="{B39D9A27-FE76-0BAA-2737-722414DD0673}"/>
              </a:ext>
            </a:extLst>
          </p:cNvPr>
          <p:cNvPicPr>
            <a:picLocks noChangeAspect="1"/>
          </p:cNvPicPr>
          <p:nvPr/>
        </p:nvPicPr>
        <p:blipFill>
          <a:blip r:embed="rId6"/>
          <a:stretch>
            <a:fillRect/>
          </a:stretch>
        </p:blipFill>
        <p:spPr>
          <a:xfrm>
            <a:off x="634998" y="5418178"/>
            <a:ext cx="5042535" cy="1190665"/>
          </a:xfrm>
          <a:prstGeom prst="rect">
            <a:avLst/>
          </a:prstGeom>
        </p:spPr>
      </p:pic>
      <p:pic>
        <p:nvPicPr>
          <p:cNvPr id="19" name="תמונה 18" descr="תמונה שמכילה טקסט, צילום מסך, גופן&#10;&#10;תוכן בינה מלאכותית גנרטיבית עשוי להיות שגוי.">
            <a:extLst>
              <a:ext uri="{FF2B5EF4-FFF2-40B4-BE49-F238E27FC236}">
                <a16:creationId xmlns:a16="http://schemas.microsoft.com/office/drawing/2014/main" id="{7D781E0B-E652-6FC3-E0D8-8A0D7A7B8FB8}"/>
              </a:ext>
            </a:extLst>
          </p:cNvPr>
          <p:cNvPicPr>
            <a:picLocks noChangeAspect="1"/>
          </p:cNvPicPr>
          <p:nvPr/>
        </p:nvPicPr>
        <p:blipFill>
          <a:blip r:embed="rId7"/>
          <a:stretch>
            <a:fillRect/>
          </a:stretch>
        </p:blipFill>
        <p:spPr>
          <a:xfrm>
            <a:off x="6988032" y="2098071"/>
            <a:ext cx="5042535" cy="1743026"/>
          </a:xfrm>
          <a:prstGeom prst="rect">
            <a:avLst/>
          </a:prstGeom>
        </p:spPr>
      </p:pic>
    </p:spTree>
    <p:extLst>
      <p:ext uri="{BB962C8B-B14F-4D97-AF65-F5344CB8AC3E}">
        <p14:creationId xmlns:p14="http://schemas.microsoft.com/office/powerpoint/2010/main" val="2048196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CAD89-6E37-7726-D3E5-927B8455B062}"/>
            </a:ext>
          </a:extLst>
        </p:cNvPr>
        <p:cNvGrpSpPr/>
        <p:nvPr/>
      </p:nvGrpSpPr>
      <p:grpSpPr>
        <a:xfrm>
          <a:off x="0" y="0"/>
          <a:ext cx="0" cy="0"/>
          <a:chOff x="0" y="0"/>
          <a:chExt cx="0" cy="0"/>
        </a:xfrm>
      </p:grpSpPr>
      <p:sp>
        <p:nvSpPr>
          <p:cNvPr id="6" name="מלבן 5">
            <a:extLst>
              <a:ext uri="{FF2B5EF4-FFF2-40B4-BE49-F238E27FC236}">
                <a16:creationId xmlns:a16="http://schemas.microsoft.com/office/drawing/2014/main" id="{070FA95A-0CB3-A5F8-5DF1-FED9D2CBBAD7}"/>
              </a:ext>
            </a:extLst>
          </p:cNvPr>
          <p:cNvSpPr/>
          <p:nvPr/>
        </p:nvSpPr>
        <p:spPr>
          <a:xfrm>
            <a:off x="2946400" y="136603"/>
            <a:ext cx="9245601" cy="707886"/>
          </a:xfrm>
          <a:prstGeom prst="rect">
            <a:avLst/>
          </a:prstGeom>
          <a:noFill/>
        </p:spPr>
        <p:txBody>
          <a:bodyPr wrap="square" lIns="91440" tIns="45720" rIns="91440" bIns="45720">
            <a:spAutoFit/>
          </a:bodyPr>
          <a:lstStyle/>
          <a:p>
            <a:pPr marL="0" algn="r" defTabSz="457200" rtl="1" eaLnBrk="1" latinLnBrk="0" hangingPunct="1"/>
            <a:r>
              <a:rPr lang="he-IL" sz="4000" b="1" i="1" dirty="0">
                <a:ln w="0"/>
                <a:gradFill>
                  <a:gsLst>
                    <a:gs pos="21000">
                      <a:srgbClr val="53575C"/>
                    </a:gs>
                    <a:gs pos="88000">
                      <a:srgbClr val="C5C7CA"/>
                    </a:gs>
                  </a:gsLst>
                  <a:lin ang="5400000"/>
                </a:gradFill>
              </a:rPr>
              <a:t>שאילתות </a:t>
            </a:r>
            <a:r>
              <a:rPr lang="he-IL" sz="4000" b="1" i="1" dirty="0" err="1">
                <a:ln w="0"/>
                <a:gradFill>
                  <a:gsLst>
                    <a:gs pos="21000">
                      <a:srgbClr val="53575C"/>
                    </a:gs>
                    <a:gs pos="88000">
                      <a:srgbClr val="C5C7CA"/>
                    </a:gs>
                  </a:gsLst>
                  <a:lin ang="5400000"/>
                </a:gradFill>
              </a:rPr>
              <a:t>ב"s</a:t>
            </a:r>
            <a:r>
              <a:rPr lang="en-US" sz="4000" b="1" i="1" dirty="0">
                <a:ln w="0"/>
                <a:gradFill>
                  <a:gsLst>
                    <a:gs pos="21000">
                      <a:srgbClr val="53575C"/>
                    </a:gs>
                    <a:gs pos="88000">
                      <a:srgbClr val="C5C7CA"/>
                    </a:gs>
                  </a:gsLst>
                  <a:lin ang="5400000"/>
                </a:gradFill>
              </a:rPr>
              <a:t>ql</a:t>
            </a:r>
            <a:r>
              <a:rPr lang="he-IL" sz="4000" b="1" i="1" dirty="0">
                <a:ln w="0"/>
                <a:gradFill>
                  <a:gsLst>
                    <a:gs pos="21000">
                      <a:srgbClr val="53575C"/>
                    </a:gs>
                    <a:gs pos="88000">
                      <a:srgbClr val="C5C7CA"/>
                    </a:gs>
                  </a:gsLst>
                  <a:lin ang="5400000"/>
                </a:gradFill>
              </a:rPr>
              <a:t>" שיצרתי במהלך הפרויקט:</a:t>
            </a:r>
            <a:endParaRPr lang="he-IL" sz="4000" b="1" i="1" cap="none" spc="0" dirty="0">
              <a:ln w="0"/>
              <a:gradFill>
                <a:gsLst>
                  <a:gs pos="21000">
                    <a:srgbClr val="53575C"/>
                  </a:gs>
                  <a:gs pos="88000">
                    <a:srgbClr val="C5C7CA"/>
                  </a:gs>
                </a:gsLst>
                <a:lin ang="5400000"/>
              </a:gradFill>
              <a:effectLst/>
            </a:endParaRPr>
          </a:p>
        </p:txBody>
      </p:sp>
      <p:pic>
        <p:nvPicPr>
          <p:cNvPr id="3" name="תמונה 2" descr="תמונה שמכילה טקסט, צילום מסך, גופן&#10;&#10;תוכן בינה מלאכותית גנרטיבית עשוי להיות שגוי.">
            <a:extLst>
              <a:ext uri="{FF2B5EF4-FFF2-40B4-BE49-F238E27FC236}">
                <a16:creationId xmlns:a16="http://schemas.microsoft.com/office/drawing/2014/main" id="{36B33341-577E-65E4-3DAF-9DD64C8D370B}"/>
              </a:ext>
            </a:extLst>
          </p:cNvPr>
          <p:cNvPicPr>
            <a:picLocks noChangeAspect="1"/>
          </p:cNvPicPr>
          <p:nvPr/>
        </p:nvPicPr>
        <p:blipFill>
          <a:blip r:embed="rId2"/>
          <a:stretch>
            <a:fillRect/>
          </a:stretch>
        </p:blipFill>
        <p:spPr>
          <a:xfrm>
            <a:off x="679450" y="1295400"/>
            <a:ext cx="10547350" cy="4969933"/>
          </a:xfrm>
          <a:prstGeom prst="rect">
            <a:avLst/>
          </a:prstGeom>
        </p:spPr>
      </p:pic>
    </p:spTree>
    <p:extLst>
      <p:ext uri="{BB962C8B-B14F-4D97-AF65-F5344CB8AC3E}">
        <p14:creationId xmlns:p14="http://schemas.microsoft.com/office/powerpoint/2010/main" val="3234380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7A0D6-F7E9-445B-3364-CC2B14D63A0D}"/>
            </a:ext>
          </a:extLst>
        </p:cNvPr>
        <p:cNvGrpSpPr/>
        <p:nvPr/>
      </p:nvGrpSpPr>
      <p:grpSpPr>
        <a:xfrm>
          <a:off x="0" y="0"/>
          <a:ext cx="0" cy="0"/>
          <a:chOff x="0" y="0"/>
          <a:chExt cx="0" cy="0"/>
        </a:xfrm>
      </p:grpSpPr>
      <p:sp>
        <p:nvSpPr>
          <p:cNvPr id="6" name="מלבן 5">
            <a:extLst>
              <a:ext uri="{FF2B5EF4-FFF2-40B4-BE49-F238E27FC236}">
                <a16:creationId xmlns:a16="http://schemas.microsoft.com/office/drawing/2014/main" id="{4B122D47-3E3B-D1C5-3E74-A8304B84CBBD}"/>
              </a:ext>
            </a:extLst>
          </p:cNvPr>
          <p:cNvSpPr/>
          <p:nvPr/>
        </p:nvSpPr>
        <p:spPr>
          <a:xfrm>
            <a:off x="2946400" y="136603"/>
            <a:ext cx="9245601" cy="707886"/>
          </a:xfrm>
          <a:prstGeom prst="rect">
            <a:avLst/>
          </a:prstGeom>
          <a:noFill/>
        </p:spPr>
        <p:txBody>
          <a:bodyPr wrap="square" lIns="91440" tIns="45720" rIns="91440" bIns="45720">
            <a:spAutoFit/>
          </a:bodyPr>
          <a:lstStyle/>
          <a:p>
            <a:pPr marL="0" algn="r" defTabSz="457200" rtl="1" eaLnBrk="1" latinLnBrk="0" hangingPunct="1"/>
            <a:r>
              <a:rPr lang="he-IL" sz="4000" b="1" i="1" dirty="0">
                <a:ln w="0"/>
                <a:gradFill>
                  <a:gsLst>
                    <a:gs pos="21000">
                      <a:srgbClr val="53575C"/>
                    </a:gs>
                    <a:gs pos="88000">
                      <a:srgbClr val="C5C7CA"/>
                    </a:gs>
                  </a:gsLst>
                  <a:lin ang="5400000"/>
                </a:gradFill>
              </a:rPr>
              <a:t>שאילתות </a:t>
            </a:r>
            <a:r>
              <a:rPr lang="he-IL" sz="4000" b="1" i="1" dirty="0" err="1">
                <a:ln w="0"/>
                <a:gradFill>
                  <a:gsLst>
                    <a:gs pos="21000">
                      <a:srgbClr val="53575C"/>
                    </a:gs>
                    <a:gs pos="88000">
                      <a:srgbClr val="C5C7CA"/>
                    </a:gs>
                  </a:gsLst>
                  <a:lin ang="5400000"/>
                </a:gradFill>
              </a:rPr>
              <a:t>ב"s</a:t>
            </a:r>
            <a:r>
              <a:rPr lang="en-US" sz="4000" b="1" i="1" dirty="0">
                <a:ln w="0"/>
                <a:gradFill>
                  <a:gsLst>
                    <a:gs pos="21000">
                      <a:srgbClr val="53575C"/>
                    </a:gs>
                    <a:gs pos="88000">
                      <a:srgbClr val="C5C7CA"/>
                    </a:gs>
                  </a:gsLst>
                  <a:lin ang="5400000"/>
                </a:gradFill>
              </a:rPr>
              <a:t>ql</a:t>
            </a:r>
            <a:r>
              <a:rPr lang="he-IL" sz="4000" b="1" i="1" dirty="0">
                <a:ln w="0"/>
                <a:gradFill>
                  <a:gsLst>
                    <a:gs pos="21000">
                      <a:srgbClr val="53575C"/>
                    </a:gs>
                    <a:gs pos="88000">
                      <a:srgbClr val="C5C7CA"/>
                    </a:gs>
                  </a:gsLst>
                  <a:lin ang="5400000"/>
                </a:gradFill>
              </a:rPr>
              <a:t>" שיצרתי במהלך הפרויקט:</a:t>
            </a:r>
            <a:endParaRPr lang="he-IL" sz="4000" b="1" i="1" cap="none" spc="0" dirty="0">
              <a:ln w="0"/>
              <a:gradFill>
                <a:gsLst>
                  <a:gs pos="21000">
                    <a:srgbClr val="53575C"/>
                  </a:gs>
                  <a:gs pos="88000">
                    <a:srgbClr val="C5C7CA"/>
                  </a:gs>
                </a:gsLst>
                <a:lin ang="5400000"/>
              </a:gradFill>
              <a:effectLst/>
            </a:endParaRPr>
          </a:p>
        </p:txBody>
      </p:sp>
      <p:pic>
        <p:nvPicPr>
          <p:cNvPr id="4" name="תמונה 3" descr="תמונה שמכילה טקסט, גופן, צילום מסך&#10;&#10;תוכן בינה מלאכותית גנרטיבית עשוי להיות שגוי.">
            <a:extLst>
              <a:ext uri="{FF2B5EF4-FFF2-40B4-BE49-F238E27FC236}">
                <a16:creationId xmlns:a16="http://schemas.microsoft.com/office/drawing/2014/main" id="{133F04A3-FAB1-04FF-ADE6-2F0C91FFDE15}"/>
              </a:ext>
            </a:extLst>
          </p:cNvPr>
          <p:cNvPicPr>
            <a:picLocks noChangeAspect="1"/>
          </p:cNvPicPr>
          <p:nvPr/>
        </p:nvPicPr>
        <p:blipFill>
          <a:blip r:embed="rId2"/>
          <a:stretch>
            <a:fillRect/>
          </a:stretch>
        </p:blipFill>
        <p:spPr>
          <a:xfrm>
            <a:off x="558800" y="1355198"/>
            <a:ext cx="11218334" cy="4944002"/>
          </a:xfrm>
          <a:prstGeom prst="rect">
            <a:avLst/>
          </a:prstGeom>
        </p:spPr>
      </p:pic>
    </p:spTree>
    <p:extLst>
      <p:ext uri="{BB962C8B-B14F-4D97-AF65-F5344CB8AC3E}">
        <p14:creationId xmlns:p14="http://schemas.microsoft.com/office/powerpoint/2010/main" val="1069516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3073C-ADA0-794A-67D2-2891E3C3F09E}"/>
            </a:ext>
          </a:extLst>
        </p:cNvPr>
        <p:cNvGrpSpPr/>
        <p:nvPr/>
      </p:nvGrpSpPr>
      <p:grpSpPr>
        <a:xfrm>
          <a:off x="0" y="0"/>
          <a:ext cx="0" cy="0"/>
          <a:chOff x="0" y="0"/>
          <a:chExt cx="0" cy="0"/>
        </a:xfrm>
      </p:grpSpPr>
      <p:sp>
        <p:nvSpPr>
          <p:cNvPr id="4" name="מלבן 3">
            <a:extLst>
              <a:ext uri="{FF2B5EF4-FFF2-40B4-BE49-F238E27FC236}">
                <a16:creationId xmlns:a16="http://schemas.microsoft.com/office/drawing/2014/main" id="{180E13BA-1C4A-4437-30BB-A4EFEF0F163A}"/>
              </a:ext>
            </a:extLst>
          </p:cNvPr>
          <p:cNvSpPr/>
          <p:nvPr/>
        </p:nvSpPr>
        <p:spPr>
          <a:xfrm>
            <a:off x="10040087" y="613602"/>
            <a:ext cx="1729962" cy="923330"/>
          </a:xfrm>
          <a:prstGeom prst="rect">
            <a:avLst/>
          </a:prstGeom>
          <a:noFill/>
        </p:spPr>
        <p:txBody>
          <a:bodyPr wrap="none" lIns="91440" tIns="45720" rIns="91440" bIns="45720">
            <a:spAutoFit/>
          </a:bodyPr>
          <a:lstStyle/>
          <a:p>
            <a:pPr algn="ctr"/>
            <a:r>
              <a:rPr lang="he-IL" sz="5400" b="0" i="1" u="sng" cap="none" spc="0" dirty="0">
                <a:ln w="0"/>
                <a:gradFill>
                  <a:gsLst>
                    <a:gs pos="21000">
                      <a:srgbClr val="53575C"/>
                    </a:gs>
                    <a:gs pos="88000">
                      <a:srgbClr val="C5C7CA"/>
                    </a:gs>
                  </a:gsLst>
                  <a:lin ang="5400000"/>
                </a:gradFill>
                <a:effectLst/>
              </a:rPr>
              <a:t>מבוא:</a:t>
            </a:r>
          </a:p>
        </p:txBody>
      </p:sp>
      <p:sp>
        <p:nvSpPr>
          <p:cNvPr id="6" name="מלבן 5">
            <a:extLst>
              <a:ext uri="{FF2B5EF4-FFF2-40B4-BE49-F238E27FC236}">
                <a16:creationId xmlns:a16="http://schemas.microsoft.com/office/drawing/2014/main" id="{333FF3AC-76C1-0A82-A6E3-17AF210BD4DD}"/>
              </a:ext>
            </a:extLst>
          </p:cNvPr>
          <p:cNvSpPr/>
          <p:nvPr/>
        </p:nvSpPr>
        <p:spPr>
          <a:xfrm>
            <a:off x="215508" y="1952837"/>
            <a:ext cx="11760984" cy="5663089"/>
          </a:xfrm>
          <a:prstGeom prst="rect">
            <a:avLst/>
          </a:prstGeom>
          <a:noFill/>
        </p:spPr>
        <p:txBody>
          <a:bodyPr wrap="square" lIns="91440" tIns="45720" rIns="91440" bIns="45720">
            <a:spAutoFit/>
          </a:bodyPr>
          <a:lstStyle/>
          <a:p>
            <a:pPr algn="ctr"/>
            <a:r>
              <a:rPr lang="he-IL" sz="2800" b="0" u="sng" cap="none" spc="0" dirty="0">
                <a:ln w="0"/>
                <a:solidFill>
                  <a:schemeClr val="tx1"/>
                </a:solidFill>
                <a:effectLst>
                  <a:outerShdw blurRad="38100" dist="19050" dir="2700000" algn="tl" rotWithShape="0">
                    <a:schemeClr val="dk1">
                      <a:alpha val="40000"/>
                    </a:schemeClr>
                  </a:outerShdw>
                </a:effectLst>
              </a:rPr>
              <a:t>השאלה המרכזית העומדת בפנינו:</a:t>
            </a:r>
          </a:p>
          <a:p>
            <a:pPr algn="ctr"/>
            <a:r>
              <a:rPr lang="he-IL" sz="2800" b="1" i="1" dirty="0">
                <a:ln w="0"/>
                <a:effectLst>
                  <a:outerShdw blurRad="38100" dist="19050" dir="2700000" algn="tl" rotWithShape="0">
                    <a:schemeClr val="dk1">
                      <a:alpha val="40000"/>
                    </a:schemeClr>
                  </a:outerShdw>
                </a:effectLst>
              </a:rPr>
              <a:t>כיצד החברה יכולה להגדיל את רווחיה באמצעות החלטות מונחות נתונים.</a:t>
            </a:r>
          </a:p>
          <a:p>
            <a:pPr algn="ctr"/>
            <a:endParaRPr lang="he-IL" sz="2800" dirty="0">
              <a:ln w="0"/>
              <a:effectLst>
                <a:outerShdw blurRad="38100" dist="19050" dir="2700000" algn="tl" rotWithShape="0">
                  <a:schemeClr val="dk1">
                    <a:alpha val="40000"/>
                  </a:schemeClr>
                </a:outerShdw>
              </a:effectLst>
            </a:endParaRPr>
          </a:p>
          <a:p>
            <a:pPr algn="ctr"/>
            <a:r>
              <a:rPr lang="he-IL" sz="2800" b="0" cap="none" spc="0" dirty="0">
                <a:ln w="0"/>
                <a:solidFill>
                  <a:schemeClr val="tx1"/>
                </a:solidFill>
                <a:effectLst>
                  <a:outerShdw blurRad="38100" dist="19050" dir="2700000" algn="tl" rotWithShape="0">
                    <a:schemeClr val="dk1">
                      <a:alpha val="40000"/>
                    </a:schemeClr>
                  </a:outerShdw>
                </a:effectLst>
              </a:rPr>
              <a:t>ישנם שלוש שאלות </a:t>
            </a:r>
            <a:r>
              <a:rPr lang="he-IL" sz="2800" dirty="0">
                <a:ln w="0"/>
                <a:effectLst>
                  <a:outerShdw blurRad="38100" dist="19050" dir="2700000" algn="tl" rotWithShape="0">
                    <a:schemeClr val="dk1">
                      <a:alpha val="40000"/>
                    </a:schemeClr>
                  </a:outerShdw>
                </a:effectLst>
              </a:rPr>
              <a:t>שבחרתי לשאול על מנת למקד את ניתוח הנתונים:</a:t>
            </a:r>
          </a:p>
          <a:p>
            <a:pPr algn="ctr"/>
            <a:endParaRPr lang="he-IL" sz="2800" dirty="0">
              <a:ln w="0"/>
              <a:effectLst>
                <a:outerShdw blurRad="38100" dist="19050" dir="2700000" algn="tl" rotWithShape="0">
                  <a:schemeClr val="dk1">
                    <a:alpha val="40000"/>
                  </a:schemeClr>
                </a:outerShdw>
              </a:effectLst>
            </a:endParaRPr>
          </a:p>
          <a:p>
            <a:pPr marL="1600200" lvl="3" indent="-228600" algn="r" rtl="1">
              <a:lnSpc>
                <a:spcPct val="115000"/>
              </a:lnSpc>
              <a:buFont typeface="+mj-lt"/>
              <a:buAutoNum type="arabicPeriod"/>
            </a:pPr>
            <a:r>
              <a:rPr lang="he-IL" sz="2400" u="none" strike="noStrike" dirty="0">
                <a:effectLst/>
                <a:latin typeface="Arial" panose="020B0604020202020204" pitchFamily="34" charset="0"/>
                <a:ea typeface="Arial" panose="020B0604020202020204" pitchFamily="34" charset="0"/>
              </a:rPr>
              <a:t>האם ישנה השפעה בין מאפייני העובד (גיל, מין, וכו') לבין כמות המכירות והרווחים של החברה.</a:t>
            </a:r>
            <a:endParaRPr lang="en-US" sz="2400" u="none" strike="noStrike" dirty="0">
              <a:effectLst/>
              <a:latin typeface="Arial" panose="020B0604020202020204" pitchFamily="34" charset="0"/>
              <a:ea typeface="Arial" panose="020B0604020202020204" pitchFamily="34" charset="0"/>
            </a:endParaRPr>
          </a:p>
          <a:p>
            <a:pPr marL="1600200" lvl="3" indent="-228600" algn="r" rtl="1">
              <a:lnSpc>
                <a:spcPct val="115000"/>
              </a:lnSpc>
              <a:buFont typeface="+mj-lt"/>
              <a:buAutoNum type="arabicPeriod"/>
            </a:pPr>
            <a:r>
              <a:rPr lang="he-IL" sz="2400" u="none" strike="noStrike" dirty="0">
                <a:effectLst/>
                <a:latin typeface="Arial" panose="020B0604020202020204" pitchFamily="34" charset="0"/>
                <a:ea typeface="Arial" panose="020B0604020202020204" pitchFamily="34" charset="0"/>
              </a:rPr>
              <a:t>האם ישנו קשר בין זמן מסוים (חודש, יום, שעה) לבין גידול או צניחה של הרווחים.</a:t>
            </a:r>
            <a:endParaRPr lang="he-IL" sz="2400" dirty="0">
              <a:ln w="0"/>
              <a:gradFill>
                <a:gsLst>
                  <a:gs pos="21000">
                    <a:srgbClr val="53575C"/>
                  </a:gs>
                  <a:gs pos="88000">
                    <a:srgbClr val="C5C7CA"/>
                  </a:gs>
                </a:gsLst>
                <a:lin ang="5400000"/>
              </a:gradFill>
            </a:endParaRPr>
          </a:p>
          <a:p>
            <a:pPr lvl="3" algn="r" rtl="1">
              <a:lnSpc>
                <a:spcPct val="115000"/>
              </a:lnSpc>
            </a:pPr>
            <a:r>
              <a:rPr lang="he-IL" sz="2400" dirty="0">
                <a:ln w="0"/>
              </a:rPr>
              <a:t>3. האם ישנו קשר בין כמות המכירות של מוצר או קטגוריה לבין כמות ההזמנות.</a:t>
            </a:r>
          </a:p>
          <a:p>
            <a:pPr lvl="3" algn="r" rtl="1">
              <a:lnSpc>
                <a:spcPct val="115000"/>
              </a:lnSpc>
            </a:pPr>
            <a:endParaRPr lang="en-US" sz="2400" u="none" strike="noStrike" dirty="0">
              <a:effectLst/>
              <a:latin typeface="Arial" panose="020B0604020202020204" pitchFamily="34" charset="0"/>
              <a:ea typeface="Arial" panose="020B0604020202020204" pitchFamily="34" charset="0"/>
            </a:endParaRPr>
          </a:p>
          <a:p>
            <a:pPr algn="r"/>
            <a:endParaRPr lang="he-IL" sz="2800" dirty="0">
              <a:ln w="0"/>
              <a:effectLst>
                <a:outerShdw blurRad="38100" dist="19050" dir="2700000" algn="tl" rotWithShape="0">
                  <a:schemeClr val="dk1">
                    <a:alpha val="40000"/>
                  </a:schemeClr>
                </a:outerShdw>
              </a:effectLst>
            </a:endParaRPr>
          </a:p>
          <a:p>
            <a:pPr algn="r"/>
            <a:endParaRPr lang="he-IL" sz="2800" dirty="0">
              <a:ln w="0"/>
              <a:effectLst>
                <a:outerShdw blurRad="38100" dist="19050" dir="2700000" algn="tl" rotWithShape="0">
                  <a:schemeClr val="dk1">
                    <a:alpha val="40000"/>
                  </a:schemeClr>
                </a:outerShdw>
              </a:effectLst>
            </a:endParaRPr>
          </a:p>
          <a:p>
            <a:pPr algn="ctr"/>
            <a:endParaRPr lang="he-IL"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83470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1F94DC1C-47D1-41D7-8B1B-9A036D614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11383CE-CE86-4E1C-B289-798EB9E6E0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1622"/>
          <a:stretch/>
        </p:blipFill>
        <p:spPr>
          <a:xfrm>
            <a:off x="1" y="0"/>
            <a:ext cx="5896768" cy="6856214"/>
          </a:xfrm>
          <a:prstGeom prst="rect">
            <a:avLst/>
          </a:prstGeom>
        </p:spPr>
      </p:pic>
      <p:sp useBgFill="1">
        <p:nvSpPr>
          <p:cNvPr id="18" name="Freeform 5">
            <a:extLst>
              <a:ext uri="{FF2B5EF4-FFF2-40B4-BE49-F238E27FC236}">
                <a16:creationId xmlns:a16="http://schemas.microsoft.com/office/drawing/2014/main" id="{AC12A592-C02D-46EF-8E1F-9335DB8D7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0" name="Freeform 14">
            <a:extLst>
              <a:ext uri="{FF2B5EF4-FFF2-40B4-BE49-F238E27FC236}">
                <a16:creationId xmlns:a16="http://schemas.microsoft.com/office/drawing/2014/main" id="{24005816-5BCA-4665-8A58-5580F8E9C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BF07F359-8CA3-4854-91E7-EE600402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3" name="Straight Connector 22">
              <a:extLst>
                <a:ext uri="{FF2B5EF4-FFF2-40B4-BE49-F238E27FC236}">
                  <a16:creationId xmlns:a16="http://schemas.microsoft.com/office/drawing/2014/main" id="{8A7FCE86-4904-4337-8D0A-3ABA73F609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A32C234-504D-411A-A62B-C1CFD8CE74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81593A9-FD94-454C-9225-478E907061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3524A1-6DED-4D15-ADE5-F797DBCEC7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A8491CF-856E-4A54-84A5-45C558D41A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D63A388-BF18-4ABD-96E0-5946B1ABB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CF6D779-BD20-4058-AC29-AF4E2510C2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189C0F2-FCB0-4636-9B05-F9FCBB2020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74CB59A-0AC3-4235-A93D-73EE124669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B6E97A3-E95A-4D79-A8F8-1945EA2634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F4ABF86-0905-4DE8-8F0B-D10D3D6F9C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AAFEF7-DFA1-48C7-9E4E-FF7B1453C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D828735-DFD9-4894-8461-77A2FB0C92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A6C2585-E93E-489D-8819-FCEE3CFF11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57C1F25-FC5C-4082-B4F6-888F8E467E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5DF4BDB-CA1D-4DA1-8D26-6BAEE0A21A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315D2A0-DDA4-4A25-9CC7-7F90CCF0C4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5312B72-7E7D-4B0B-960E-7D7C9540EB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48B42BB-3C0E-4546-957B-AB593E308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37809D5-5F69-4BC6-A661-44B2A8A682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269CB4C-8BB5-4F63-8961-7EB8FE56D4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5E7B60C-3F52-49EA-99F5-BE42AF88DD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5E885C-0F0D-4E11-8B78-4CE951E26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BFA6E20-F564-4CA4-9150-FDD50B02CD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3C02C6B-B913-486F-ACAE-432DE1F770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6B5EE64-D401-45A4-82D4-85D4BF5C8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622D05-678C-405E-A74F-8D92A9C6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8E01EF1-6517-49CC-9891-1BD6D0F49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C93E79A-63A6-4782-9D2C-BC50CD3B94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6C4B4DB-9B57-4C69-96EB-3E1910CEF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BBDCDA7-4ECB-42B1-8524-3D30023D6B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7483057-DCDA-4BC6-8E99-7EAD94E878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C35A56-0BFD-443F-8C2B-CA73A3BFE9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14A0AE5-3A88-4D5D-845C-5E906888C8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4D7BF13-EDB8-4740-A3C5-87E2E7C676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6DAB64F-4B49-434F-BFB6-0BEB41AFB6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3B5AD9A-BDA6-42CE-A1C0-C07210307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FD67DCC-475F-4BED-A634-FCDD63176B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D276E23-C86D-408D-821A-1E9A44CAEA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879A029-D911-41C4-B218-E41871762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9C7C9F5-65FB-4EF9-9AAD-F7E1FC14B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115B885-5742-431C-BA48-96FC1F6D22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ACE37A6-0062-4B86-B4E6-18088040C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A8679B4-56BA-43AB-A0A2-E2DA3E205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0DE24D2-627B-4C47-A858-A572BCDBAC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612A33E-5DE0-4E4D-9469-0BD0B3E0E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1673515-5E42-490F-85A0-45658D81C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B048C17-3768-4DAF-A7AE-B2E7174970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AA4E6AA-9D65-4EED-91CB-87A5762ED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48B9EB-BBF2-48D7-A1D7-720D94506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1492B79-7338-4309-8667-BB29A7BC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352FD87-EC9C-4EB5-9ACC-A152F78FC8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F2CEA1F-EFA8-4353-B5F8-CCE27955A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3E2723F-2530-4636-9A19-8F11B1566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A9EE901-51C9-4292-BB45-5EDB8568A0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55407C2-7321-48CD-811F-92C71F701C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5298A8A-2787-4153-BDA2-E939BFD51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45057B3-3FAB-42ED-AF52-F00BB07FA5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A3F09E9-F476-4352-90E3-6A15C74268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28F7C5C-CECC-45A8-8A1F-D679534D4C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FFDFE9C-2017-4831-9F1B-6A03B58B10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1BC942F-09CF-4A51-85A5-E23E2D71C8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456B520-137F-484D-A1B1-7DA5C3F82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ECA29F0-381E-4770-97BF-54C4E5220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43CCF9F-8F11-4676-82F3-DEE8A48C8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FA620FD-6A45-4754-BF42-A9FA44966D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C4D38F3-F3A2-42F4-8B57-DE978EC4AD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C26D30E-A91E-4A5B-A419-0B9D79D57C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DAB3EBC-722A-462E-AAAE-506E50038E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BAABC17-832F-48CF-B0D7-0F7DE54607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1FCA513-75D7-414B-BE8F-D780746A1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2EDEC73-B6F5-473F-934A-CEF57604A8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B987884-C452-4492-A9F8-2770D3373B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D978AF2-B7BB-4E05-81F1-1A5DBD1CB4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7AD4D45-C3AB-458E-B826-0FACBD0DF3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6E15555-6738-463C-B7DF-86429F2F96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E487172-B4C3-4D13-A562-EF0BA3DD9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8E66297-1295-432A-AA84-7BB2341C1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7" name="תמונה 6" descr="תמונה שמכילה טקסט, צילום מסך, תרשים, מקביל&#10;&#10;תוכן בינה מלאכותית גנרטיבית עשוי להיות שגוי.">
            <a:extLst>
              <a:ext uri="{FF2B5EF4-FFF2-40B4-BE49-F238E27FC236}">
                <a16:creationId xmlns:a16="http://schemas.microsoft.com/office/drawing/2014/main" id="{37C0AB14-20EF-28D6-9F61-889DE96EBF4B}"/>
              </a:ext>
            </a:extLst>
          </p:cNvPr>
          <p:cNvPicPr>
            <a:picLocks noChangeAspect="1"/>
          </p:cNvPicPr>
          <p:nvPr/>
        </p:nvPicPr>
        <p:blipFill>
          <a:blip r:embed="rId3"/>
          <a:stretch>
            <a:fillRect/>
          </a:stretch>
        </p:blipFill>
        <p:spPr>
          <a:xfrm>
            <a:off x="6456379" y="2235200"/>
            <a:ext cx="5443429" cy="3742267"/>
          </a:xfrm>
          <a:prstGeom prst="rect">
            <a:avLst/>
          </a:prstGeom>
        </p:spPr>
      </p:pic>
      <p:sp>
        <p:nvSpPr>
          <p:cNvPr id="8" name="מלבן 7">
            <a:extLst>
              <a:ext uri="{FF2B5EF4-FFF2-40B4-BE49-F238E27FC236}">
                <a16:creationId xmlns:a16="http://schemas.microsoft.com/office/drawing/2014/main" id="{CB46293B-10C7-2CBA-4128-8E6F48BDF49E}"/>
              </a:ext>
            </a:extLst>
          </p:cNvPr>
          <p:cNvSpPr/>
          <p:nvPr/>
        </p:nvSpPr>
        <p:spPr>
          <a:xfrm>
            <a:off x="13684" y="2416426"/>
            <a:ext cx="5896769" cy="3046988"/>
          </a:xfrm>
          <a:prstGeom prst="rect">
            <a:avLst/>
          </a:prstGeom>
          <a:noFill/>
        </p:spPr>
        <p:txBody>
          <a:bodyPr wrap="square" lIns="91440" tIns="45720" rIns="91440" bIns="45720">
            <a:spAutoFit/>
          </a:bodyPr>
          <a:lstStyle/>
          <a:p>
            <a:pPr algn="ctr"/>
            <a:r>
              <a:rPr lang="he-IL" sz="3200" dirty="0">
                <a:ln w="0"/>
                <a:gradFill>
                  <a:gsLst>
                    <a:gs pos="21000">
                      <a:srgbClr val="53575C"/>
                    </a:gs>
                    <a:gs pos="88000">
                      <a:srgbClr val="C5C7CA"/>
                    </a:gs>
                  </a:gsLst>
                  <a:lin ang="5400000"/>
                </a:gradFill>
              </a:rPr>
              <a:t>בתור ניתוח התחלתי בניתי גרף עמודות, אשר</a:t>
            </a:r>
          </a:p>
          <a:p>
            <a:pPr algn="ctr"/>
            <a:r>
              <a:rPr lang="he-IL" sz="3200" b="0" cap="none" spc="0" dirty="0">
                <a:ln w="0"/>
                <a:gradFill>
                  <a:gsLst>
                    <a:gs pos="21000">
                      <a:srgbClr val="53575C"/>
                    </a:gs>
                    <a:gs pos="88000">
                      <a:srgbClr val="C5C7CA"/>
                    </a:gs>
                  </a:gsLst>
                  <a:lin ang="5400000"/>
                </a:gradFill>
                <a:effectLst/>
              </a:rPr>
              <a:t>מציג את כמות המכירות לפי </a:t>
            </a:r>
            <a:r>
              <a:rPr lang="he-IL" sz="3200" dirty="0">
                <a:ln w="0"/>
                <a:gradFill>
                  <a:gsLst>
                    <a:gs pos="21000">
                      <a:srgbClr val="53575C"/>
                    </a:gs>
                    <a:gs pos="88000">
                      <a:srgbClr val="C5C7CA"/>
                    </a:gs>
                  </a:gsLst>
                  <a:lin ang="5400000"/>
                </a:gradFill>
              </a:rPr>
              <a:t>כל עובד, מה שמראה בתור התחלה</a:t>
            </a:r>
          </a:p>
          <a:p>
            <a:pPr algn="ctr"/>
            <a:r>
              <a:rPr lang="he-IL" sz="3200" b="0" cap="none" spc="0" dirty="0">
                <a:ln w="0"/>
                <a:gradFill>
                  <a:gsLst>
                    <a:gs pos="21000">
                      <a:srgbClr val="53575C"/>
                    </a:gs>
                    <a:gs pos="88000">
                      <a:srgbClr val="C5C7CA"/>
                    </a:gs>
                  </a:gsLst>
                  <a:lin ang="5400000"/>
                </a:gradFill>
                <a:effectLst/>
              </a:rPr>
              <a:t>מיהם העובדים שמפיקים רווח גדול לחברה, לעומת שאר העובדים.</a:t>
            </a:r>
          </a:p>
        </p:txBody>
      </p:sp>
      <p:sp>
        <p:nvSpPr>
          <p:cNvPr id="9" name="מלבן 8">
            <a:extLst>
              <a:ext uri="{FF2B5EF4-FFF2-40B4-BE49-F238E27FC236}">
                <a16:creationId xmlns:a16="http://schemas.microsoft.com/office/drawing/2014/main" id="{C8EEBE76-3FB0-CEBC-DF75-18898E1F40F6}"/>
              </a:ext>
            </a:extLst>
          </p:cNvPr>
          <p:cNvSpPr/>
          <p:nvPr/>
        </p:nvSpPr>
        <p:spPr>
          <a:xfrm>
            <a:off x="193548" y="464785"/>
            <a:ext cx="7561919" cy="954107"/>
          </a:xfrm>
          <a:prstGeom prst="rect">
            <a:avLst/>
          </a:prstGeom>
          <a:noFill/>
        </p:spPr>
        <p:txBody>
          <a:bodyPr wrap="square" lIns="91440" tIns="45720" rIns="91440" bIns="45720">
            <a:spAutoFit/>
          </a:bodyPr>
          <a:lstStyle/>
          <a:p>
            <a:pPr algn="ctr">
              <a:spcAft>
                <a:spcPts val="600"/>
              </a:spcAft>
            </a:pPr>
            <a:r>
              <a:rPr lang="he-IL" sz="2800" b="1" i="1" u="sng" dirty="0">
                <a:ln w="0"/>
                <a:solidFill>
                  <a:schemeClr val="bg1">
                    <a:lumMod val="85000"/>
                  </a:schemeClr>
                </a:solidFill>
              </a:rPr>
              <a:t>1.האם ישנה השפעה בין מאפייני העובד(גיל,מין,וכו') לבין כמות המכירות והרווחים של החברה:</a:t>
            </a:r>
          </a:p>
        </p:txBody>
      </p:sp>
    </p:spTree>
    <p:extLst>
      <p:ext uri="{BB962C8B-B14F-4D97-AF65-F5344CB8AC3E}">
        <p14:creationId xmlns:p14="http://schemas.microsoft.com/office/powerpoint/2010/main" val="273763658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1C828AED-C9B5-14B0-2708-95286E173297}"/>
            </a:ext>
          </a:extLst>
        </p:cNvPr>
        <p:cNvGrpSpPr/>
        <p:nvPr/>
      </p:nvGrpSpPr>
      <p:grpSpPr>
        <a:xfrm>
          <a:off x="0" y="0"/>
          <a:ext cx="0" cy="0"/>
          <a:chOff x="0" y="0"/>
          <a:chExt cx="0" cy="0"/>
        </a:xfrm>
      </p:grpSpPr>
      <p:pic>
        <p:nvPicPr>
          <p:cNvPr id="105" name="Picture 104">
            <a:extLst>
              <a:ext uri="{FF2B5EF4-FFF2-40B4-BE49-F238E27FC236}">
                <a16:creationId xmlns:a16="http://schemas.microsoft.com/office/drawing/2014/main" id="{FA4A8332-6151-481A-9DEC-D3D2FA1A2A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מלבן 8">
            <a:extLst>
              <a:ext uri="{FF2B5EF4-FFF2-40B4-BE49-F238E27FC236}">
                <a16:creationId xmlns:a16="http://schemas.microsoft.com/office/drawing/2014/main" id="{FD610520-8DB6-2A40-8711-00F2074E7134}"/>
              </a:ext>
            </a:extLst>
          </p:cNvPr>
          <p:cNvSpPr/>
          <p:nvPr/>
        </p:nvSpPr>
        <p:spPr>
          <a:xfrm>
            <a:off x="6110339" y="3989583"/>
            <a:ext cx="5700416" cy="1412858"/>
          </a:xfrm>
          <a:prstGeom prst="rect">
            <a:avLst/>
          </a:prstGeom>
        </p:spPr>
        <p:txBody>
          <a:bodyPr lIns="91440" tIns="45720" rIns="91440" bIns="45720">
            <a:normAutofit fontScale="92500" lnSpcReduction="20000"/>
          </a:bodyPr>
          <a:lstStyle/>
          <a:p>
            <a:pPr algn="r">
              <a:lnSpc>
                <a:spcPct val="90000"/>
              </a:lnSpc>
              <a:spcAft>
                <a:spcPts val="600"/>
              </a:spcAft>
            </a:pPr>
            <a:r>
              <a:rPr lang="he-IL" sz="3100" i="1" dirty="0">
                <a:ln w="0"/>
              </a:rPr>
              <a:t>אם לדוגמא לוקחים את העובדת "מרגרת", רואים שכמות המכירות שלה הכי גבוהה, ובנוסף היא העובדת הכי מבוגרת בחברה.</a:t>
            </a:r>
          </a:p>
        </p:txBody>
      </p:sp>
      <p:grpSp>
        <p:nvGrpSpPr>
          <p:cNvPr id="107" name="Group 106">
            <a:extLst>
              <a:ext uri="{FF2B5EF4-FFF2-40B4-BE49-F238E27FC236}">
                <a16:creationId xmlns:a16="http://schemas.microsoft.com/office/drawing/2014/main" id="{DC1A4634-CF00-456C-BBEC-CEAAAAD06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1339066">
            <a:off x="6271701" y="-388326"/>
            <a:ext cx="4860947" cy="4224413"/>
            <a:chOff x="5281603" y="104899"/>
            <a:chExt cx="6910397" cy="6005491"/>
          </a:xfrm>
        </p:grpSpPr>
        <p:sp>
          <p:nvSpPr>
            <p:cNvPr id="108" name="Freeform 13">
              <a:extLst>
                <a:ext uri="{FF2B5EF4-FFF2-40B4-BE49-F238E27FC236}">
                  <a16:creationId xmlns:a16="http://schemas.microsoft.com/office/drawing/2014/main" id="{90EFC584-AC34-453E-8A9C-7BEB89F64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a:extLst>
                <a:ext uri="{FF2B5EF4-FFF2-40B4-BE49-F238E27FC236}">
                  <a16:creationId xmlns:a16="http://schemas.microsoft.com/office/drawing/2014/main" id="{35E9C08F-794C-4E4D-AFF0-0A985895667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10" name="Straight Connector 109">
                <a:extLst>
                  <a:ext uri="{FF2B5EF4-FFF2-40B4-BE49-F238E27FC236}">
                    <a16:creationId xmlns:a16="http://schemas.microsoft.com/office/drawing/2014/main" id="{F1C99F1A-BB7C-49E1-98CF-DE28920915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3B542F9-2D05-417C-A7AD-7AFFB7E0B0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FF1997A-17D4-4819-9FC2-B884E31044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21503FF-7286-464B-8630-3BA09AB8D0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8A67DC0-D5C3-472C-AEAD-035EED2C69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A07BA38-40D5-4536-B326-48FBBFA103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6D5E409-3A71-49C0-95CE-D1538BDE00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70021DA-07B9-4496-8207-A757FAB41D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B27B1A5-5C41-4BC2-9105-D39F5E0C4E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5B4BDD0-9FB4-452D-A638-BFD7F32AAC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CF1E199-162B-4EAA-B5F7-D9163A1FF5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0AE6598-0863-406C-ADA1-A775032624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3371116-3488-4DB2-A304-1F3C5928D1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908A675-2DB3-443D-9FD0-66C85E1CE7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C278961-7F1D-429D-BEBE-98973C706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1ADF9F0-31DE-49C4-924E-888A58F0AC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6107732-E440-421D-976A-BD8673768F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60366E1-EC44-4EFF-A8C6-ECDE627CB9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D9A78416-2D8B-4B20-98C8-1029FD4603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7BE981C-5C80-4E13-9FD8-B35455F759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8F430D8-931C-4E93-9D8C-1357AD8DB0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4C41E18-8B54-480B-83D8-8176A05391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FC2AFA4-1C48-4D20-8B9F-8EEA48F3D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156742D-7511-44F3-BB8C-4F52C41B96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F5B4A8E-5A92-468F-AFA9-29EE21CAB3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B1B3F74-161B-4BC9-9E53-04EAF47627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D4E709A-22B5-40DA-96AF-AC16C377B5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E75552-806C-4FF6-A5C3-3B8DEA629D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1B20381-8B16-4D78-9E15-1D8ED59DDB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0C44C95-4178-4E32-BB3A-33475943AF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EE41B3A-EEFE-4CB9-872E-414F7958D5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2922CEA-12B3-483F-9178-4C62B3CF27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3F5F6A6-C06F-42AE-9FBD-4B3BCB4ACC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61ED679-2530-4361-B95B-B05F1C9415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35C9826-4C9B-4A12-BC07-700ACCD405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C2E88E6-BE2E-4523-962A-86D55D7D17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27BAF17-D38B-4F1C-B564-BC3B5E5A84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FDD6921-0E35-49D0-B71C-28BBA43752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955FA46-DEA3-469F-B77D-93DC5E266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669F542-38C0-48F1-8AAC-2969D20A50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10B796-9CE4-4EB4-BF7F-11851B718E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8C0281A4-7AF1-4013-837D-31C95EEEC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EDB2E49-0514-48F8-BC6A-83DE95F117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B2B6D20-7D59-4DF1-BFD3-A4C5708CF7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B00B150-B796-4C5C-AC31-98D060282F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89CD9D5-F74D-4CE0-9C43-EC23B03979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C1AB5F8-6407-403F-B281-8B192B383F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C7BFA8A-97EA-4088-A90E-A902C03FB2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D2DC1CD-8EC5-4976-ADEB-2E06164C09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277F67-4C66-4421-AE77-90895E800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E05E8F7-5B28-4E47-924C-90D8456CD7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A85ACD6-DBB1-401A-BBBA-003F9B77AE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B2C7E58-C86A-4951-B94C-D73FA7FDA4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D02D4B54-E8D9-4A8E-A8AF-D0BA9FDC4A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90138EB-1F72-421B-AEFA-A56128397B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F559951-B6A6-4E50-BC91-2E2C2D55F2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77725C9-CDB3-41D2-AFD0-4BFC5F9083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C36F5EB-F912-43CE-8DBF-86CBC786C6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35FAFC1-CD70-4F35-BEAC-92156D10F2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54F09C1-35B1-4C5D-AFCE-0FF5E4334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23EF58D0-8110-451E-82EC-9D42493F17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C014D619-9F4F-484E-B941-8476F8B1BA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2C3904F-B896-45BD-B89B-F91A955350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C857C33-5660-41D2-85EF-8DF89C7A18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D37B5DF-F507-4477-BDDA-A16D866039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2059CCF-A142-4899-9CB2-96989FDB0C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D54F23F-3CCE-4230-9450-7E0F57C832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A327725-CC82-4EC4-BC62-404DF8C928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D43BC259-8300-4DA0-B0F4-9D4F96A76A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587A259-7B5F-4BB1-ACBB-9F8AFE340E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D793FA1-D76B-4059-9FC6-4A43614CD0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65E1101-60DE-4A2E-83CB-F2120F3EE8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5FC297E9-5BAF-4DFE-98C5-D210C07A62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088415C-6522-4AB4-8D73-0BEFB4E71B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CD617DB-B3D3-4213-A9DD-8BA7932B15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450E7E0-1ACD-47BB-9687-C3FBFEEE8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A595F51C-2E95-4044-B3D8-A2F5964438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A87D73B1-3A33-491F-BA89-51B283910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5" name="תמונה 4" descr="תמונה שמכילה טקסט, צילום מסך, עיגול, עיצוב&#10;&#10;תוכן בינה מלאכותית גנרטיבית עשוי להיות שגוי.">
            <a:extLst>
              <a:ext uri="{FF2B5EF4-FFF2-40B4-BE49-F238E27FC236}">
                <a16:creationId xmlns:a16="http://schemas.microsoft.com/office/drawing/2014/main" id="{EB2A1869-F49A-CE42-A47D-A23604821539}"/>
              </a:ext>
            </a:extLst>
          </p:cNvPr>
          <p:cNvPicPr>
            <a:picLocks noChangeAspect="1"/>
          </p:cNvPicPr>
          <p:nvPr/>
        </p:nvPicPr>
        <p:blipFill>
          <a:blip r:embed="rId4"/>
          <a:srcRect r="12736" b="-1"/>
          <a:stretch>
            <a:fillRect/>
          </a:stretch>
        </p:blipFill>
        <p:spPr>
          <a:xfrm>
            <a:off x="6080591" y="-2008"/>
            <a:ext cx="4787317" cy="3415082"/>
          </a:xfrm>
          <a:custGeom>
            <a:avLst/>
            <a:gdLst/>
            <a:ahLst/>
            <a:cxnLst/>
            <a:rect l="l" t="t" r="r" b="b"/>
            <a:pathLst>
              <a:path w="4411344" h="3146878">
                <a:moveTo>
                  <a:pt x="211873" y="0"/>
                </a:moveTo>
                <a:lnTo>
                  <a:pt x="4199471" y="0"/>
                </a:lnTo>
                <a:lnTo>
                  <a:pt x="4205314" y="11242"/>
                </a:lnTo>
                <a:cubicBezTo>
                  <a:pt x="4337510" y="294369"/>
                  <a:pt x="4411344" y="610214"/>
                  <a:pt x="4411344" y="943304"/>
                </a:cubicBezTo>
                <a:cubicBezTo>
                  <a:pt x="4411344" y="2085328"/>
                  <a:pt x="3543413" y="3024636"/>
                  <a:pt x="2431189" y="3137588"/>
                </a:cubicBezTo>
                <a:lnTo>
                  <a:pt x="2247220" y="3146878"/>
                </a:lnTo>
                <a:lnTo>
                  <a:pt x="2164124" y="3146878"/>
                </a:lnTo>
                <a:lnTo>
                  <a:pt x="1980155" y="3137588"/>
                </a:lnTo>
                <a:cubicBezTo>
                  <a:pt x="867932" y="3024636"/>
                  <a:pt x="0" y="2085328"/>
                  <a:pt x="0" y="943304"/>
                </a:cubicBezTo>
                <a:cubicBezTo>
                  <a:pt x="0" y="610214"/>
                  <a:pt x="73835" y="294369"/>
                  <a:pt x="206030" y="11242"/>
                </a:cubicBezTo>
                <a:close/>
              </a:path>
            </a:pathLst>
          </a:custGeom>
        </p:spPr>
      </p:pic>
      <p:sp>
        <p:nvSpPr>
          <p:cNvPr id="189" name="Rectangle 188">
            <a:extLst>
              <a:ext uri="{FF2B5EF4-FFF2-40B4-BE49-F238E27FC236}">
                <a16:creationId xmlns:a16="http://schemas.microsoft.com/office/drawing/2014/main" id="{73710393-C767-43F2-8FBD-DFC6C6DE6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33" y="4357158"/>
            <a:ext cx="723900" cy="1778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1" name="Group 190">
            <a:extLst>
              <a:ext uri="{FF2B5EF4-FFF2-40B4-BE49-F238E27FC236}">
                <a16:creationId xmlns:a16="http://schemas.microsoft.com/office/drawing/2014/main" id="{24BFFD1D-EF0D-48A3-9398-5E7B376877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9884888">
            <a:off x="-455822" y="254671"/>
            <a:ext cx="6564414" cy="5704814"/>
            <a:chOff x="5281603" y="104899"/>
            <a:chExt cx="6910397" cy="6005491"/>
          </a:xfrm>
        </p:grpSpPr>
        <p:sp>
          <p:nvSpPr>
            <p:cNvPr id="192" name="Freeform 97">
              <a:extLst>
                <a:ext uri="{FF2B5EF4-FFF2-40B4-BE49-F238E27FC236}">
                  <a16:creationId xmlns:a16="http://schemas.microsoft.com/office/drawing/2014/main" id="{689353F2-B99A-4264-BFDB-C10D8AD9C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9F98F031-719D-4CBA-9C8B-E0A16DED2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4" name="Straight Connector 193">
                <a:extLst>
                  <a:ext uri="{FF2B5EF4-FFF2-40B4-BE49-F238E27FC236}">
                    <a16:creationId xmlns:a16="http://schemas.microsoft.com/office/drawing/2014/main" id="{7F0BF977-B855-4AE5-99C3-F8550048EA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C05AF72D-9C25-41BB-AFCB-D81AB9F0D1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409F544-D26B-4B8D-A0B1-2B69366CAF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140E36F-2ED8-4E26-A0A6-22A45C16F0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0B721E5-9AB8-40F1-B00D-6167560899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009CFBE9-3E08-47A9-B687-16CF8470F5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545ECBDB-CBEA-4FE2-9E19-DE507EB6AC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1074F87-299E-4574-9457-E4F77FCE15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CE00CA3D-9F09-45AE-A510-200EA63E7B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63163250-DF2D-468F-B58F-00BAA42AA1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81CDB55-0C2A-4128-AFAE-E4E44AF7A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1A5269C-2089-465D-A3AE-65A3CE6CBB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8819BCAD-CAB9-4FE6-9F21-B85071FB5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FB5EC56C-C8D8-4050-A2D1-B7B3FCCAA1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4491DEA-A55D-4C28-8AA6-9691A9A623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3D2A244-B4BB-40E3-B23C-5A15E1136B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00BE7D9-15CD-4F76-8597-011B589BD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2903E31-22BB-47A0-BDF6-353CA627EB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28FBC987-7B23-444C-9FC8-ADF3DB98A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2BD496B3-1F2A-4819-87F8-C5495A4478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78223F66-B81A-4BA8-898A-9296BA7715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4F6E2F1-3B98-4D0D-A2CC-CD3D340222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0B0DE108-EDF9-4067-B14D-3F17C4178F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055FFCF-CA93-4598-B922-5EA1194432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87523144-7D36-41B0-86AA-C3B35B135F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D512F63-F2C0-48C7-82E7-2A84D3F29F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D99DBCA8-4345-4F25-8A39-13AFB2301B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E38C341-8388-4F81-8CBC-B056FC5B35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D20619E-EAE0-4725-B705-3D96E4F2BC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098F849-CF8B-4E75-97B7-14CB4C0AEE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CBDDB4DD-24C7-4C8F-BE07-DC216C48D2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96E2ABB4-F943-4C41-B285-49F7197BB0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203E42AE-9861-4212-A16A-678589A4A9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35CD4731-613E-42C2-A908-A29E0AF020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1001F03-2B3E-4023-8260-E9EA19376B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7702AAD-5D5B-43DA-8A9F-6221A6FBB7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76E0DD68-D9E9-4561-8866-9A2D4C773F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7220253-1375-4EAE-9C85-48074FA204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DAEA6172-DD83-42B0-A5F8-EF4B4CC9EF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43A7DA82-BA46-4425-BD0B-179C4381EB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BB050357-22AB-495E-B0C2-817819D207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5872618-FD07-41C6-A602-6BA800CA8D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60EBF58-84D1-4B32-9EC8-DF37EB906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46BFE94F-474A-453D-AE3A-E4D9D48B05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B3DA309-9228-4CBE-874D-94C7DDF021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5109F74-E11C-47CD-8176-A40CB370C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8E8D113C-6520-46F0-95D7-D91F597A6A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B703F40-0099-48A5-B79D-D7FF353A6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46DEE307-85EF-4D2A-A1B3-A8D009DE45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600D9A5-388A-4962-914B-1E57A004C8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D1D8C77F-83F8-4142-8766-2CDD2E28E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14FE36-2FD1-49AD-AA59-F50D2BAB01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B59FD549-6C27-406B-8154-0FEEC74C27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ABBFD3F1-CDDE-47A0-89AD-80663926BF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B1AFA091-C2EE-45A9-9D47-6641B3D009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87CC879-926F-4955-AB23-62E0F3B6A4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4E6EA0EB-77AA-4D8F-A1C9-F0AFA039FC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EDD9179-D665-453B-8A0D-C8AB157747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BC4C827-7F4E-4E60-A479-6CCAAC82AD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B8DAB12A-BCD3-43ED-A83B-A624D1665F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50401A41-60CB-4425-AA21-70CDEE8B22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7DB940E-119E-46EA-8B0D-8048C979BF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F999AF0-B77A-4AA0-9E7F-42E13BE7D2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C14ECD8-D20A-4BB6-BF51-7CD2AF473C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01E0E2E8-C70C-4BAC-AB01-192030B0E1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A03B16D-75A6-46C2-94F8-7606F808B6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E3410BDA-E31B-490A-B7C8-351F2FE9B7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43741A8F-ACE2-4F43-8F65-B04C4E633D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0EB9D00F-067B-4545-AC39-D926522168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B8D5F767-383B-4436-BEEA-66F30CACC5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99361825-C629-4530-AE2C-7FC66CDDD6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7EE53B6E-474F-4D28-87BC-DB5811B9F0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6763B8F6-C347-40A9-B37B-4EECA39705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BC178CC7-64D9-4B97-B662-2114AEB8F2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3F746BDD-0A58-475C-88FC-C6DA717AE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D7FA4519-C611-4777-AED5-EDDBCFDC1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6E45A983-6315-4DD7-9BB6-1F68AF308D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5FCA867F-6B2A-4332-98E3-F69F237772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3" name="תמונה 2" descr="תמונה שמכילה טקסט, צילום מסך, מקביל, תרשים&#10;&#10;תוכן בינה מלאכותית גנרטיבית עשוי להיות שגוי.">
            <a:extLst>
              <a:ext uri="{FF2B5EF4-FFF2-40B4-BE49-F238E27FC236}">
                <a16:creationId xmlns:a16="http://schemas.microsoft.com/office/drawing/2014/main" id="{E9B92A91-FA4A-D691-A27F-B2764B81309D}"/>
              </a:ext>
            </a:extLst>
          </p:cNvPr>
          <p:cNvPicPr>
            <a:picLocks noChangeAspect="1"/>
          </p:cNvPicPr>
          <p:nvPr/>
        </p:nvPicPr>
        <p:blipFill>
          <a:blip r:embed="rId5"/>
          <a:srcRect l="16060" r="24037" b="2"/>
          <a:stretch>
            <a:fillRect/>
          </a:stretch>
        </p:blipFill>
        <p:spPr>
          <a:xfrm>
            <a:off x="-2334" y="10"/>
            <a:ext cx="5441859" cy="5654930"/>
          </a:xfrm>
          <a:custGeom>
            <a:avLst/>
            <a:gdLst/>
            <a:ahLst/>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p:spPr>
      </p:pic>
    </p:spTree>
    <p:extLst>
      <p:ext uri="{BB962C8B-B14F-4D97-AF65-F5344CB8AC3E}">
        <p14:creationId xmlns:p14="http://schemas.microsoft.com/office/powerpoint/2010/main" val="3369090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8869964B-A2C0-B5FC-7190-667E993044E9}"/>
            </a:ext>
          </a:extLst>
        </p:cNvPr>
        <p:cNvGrpSpPr/>
        <p:nvPr/>
      </p:nvGrpSpPr>
      <p:grpSpPr>
        <a:xfrm>
          <a:off x="0" y="0"/>
          <a:ext cx="0" cy="0"/>
          <a:chOff x="0" y="0"/>
          <a:chExt cx="0" cy="0"/>
        </a:xfrm>
      </p:grpSpPr>
      <p:sp>
        <p:nvSpPr>
          <p:cNvPr id="9" name="מלבן 8">
            <a:extLst>
              <a:ext uri="{FF2B5EF4-FFF2-40B4-BE49-F238E27FC236}">
                <a16:creationId xmlns:a16="http://schemas.microsoft.com/office/drawing/2014/main" id="{DBBDCF80-39AF-C3E0-D47A-D6FF29881D5B}"/>
              </a:ext>
            </a:extLst>
          </p:cNvPr>
          <p:cNvSpPr/>
          <p:nvPr/>
        </p:nvSpPr>
        <p:spPr>
          <a:xfrm>
            <a:off x="2777067" y="643463"/>
            <a:ext cx="8795501" cy="1608124"/>
          </a:xfrm>
          <a:prstGeom prst="rect">
            <a:avLst/>
          </a:prstGeom>
        </p:spPr>
        <p:txBody>
          <a:bodyPr lIns="91440" tIns="45720" rIns="91440" bIns="45720">
            <a:normAutofit/>
          </a:bodyPr>
          <a:lstStyle/>
          <a:p>
            <a:pPr>
              <a:spcAft>
                <a:spcPts val="600"/>
              </a:spcAft>
            </a:pPr>
            <a:r>
              <a:rPr lang="he-IL" b="1" i="1" u="sng" dirty="0">
                <a:ln w="0"/>
              </a:rPr>
              <a:t>1.האם ישנה השפעה בין מאפייני העובד(גיל,מין,וכו') לבין כמות המכירות והרווחים של החברה:</a:t>
            </a:r>
          </a:p>
        </p:txBody>
      </p:sp>
      <p:pic>
        <p:nvPicPr>
          <p:cNvPr id="3" name="תמונה 2" descr="תמונה שמכילה קו, עלילה, תרשים, טקסט&#10;&#10;תוכן בינה מלאכותית גנרטיבית עשוי להיות שגוי.">
            <a:extLst>
              <a:ext uri="{FF2B5EF4-FFF2-40B4-BE49-F238E27FC236}">
                <a16:creationId xmlns:a16="http://schemas.microsoft.com/office/drawing/2014/main" id="{7711F416-C897-83E4-2909-83BCE48258F5}"/>
              </a:ext>
            </a:extLst>
          </p:cNvPr>
          <p:cNvPicPr>
            <a:picLocks noChangeAspect="1"/>
          </p:cNvPicPr>
          <p:nvPr/>
        </p:nvPicPr>
        <p:blipFill>
          <a:blip r:embed="rId3"/>
          <a:stretch>
            <a:fillRect/>
          </a:stretch>
        </p:blipFill>
        <p:spPr>
          <a:xfrm>
            <a:off x="643464" y="1657438"/>
            <a:ext cx="6897878" cy="355240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8" name="מלבן 7">
            <a:extLst>
              <a:ext uri="{FF2B5EF4-FFF2-40B4-BE49-F238E27FC236}">
                <a16:creationId xmlns:a16="http://schemas.microsoft.com/office/drawing/2014/main" id="{47D61917-C896-AE17-BB83-45E6BB76925A}"/>
              </a:ext>
            </a:extLst>
          </p:cNvPr>
          <p:cNvSpPr/>
          <p:nvPr/>
        </p:nvSpPr>
        <p:spPr>
          <a:xfrm>
            <a:off x="7865806" y="2251587"/>
            <a:ext cx="3706762" cy="3972232"/>
          </a:xfrm>
          <a:prstGeom prst="rect">
            <a:avLst/>
          </a:prstGeom>
        </p:spPr>
        <p:txBody>
          <a:bodyPr lIns="91440" tIns="45720" rIns="91440" bIns="45720">
            <a:normAutofit/>
          </a:bodyPr>
          <a:lstStyle/>
          <a:p>
            <a:pPr>
              <a:spcAft>
                <a:spcPts val="600"/>
              </a:spcAft>
            </a:pPr>
            <a:r>
              <a:rPr lang="he-IL" sz="2000" dirty="0">
                <a:ln w="0"/>
              </a:rPr>
              <a:t>ואכן כאשר מציגים גרף פסים, עם קורולציה בין הגיל, לבין כמות המכירות רואים שישנה מגמה שככל שהגיל עולה כך גם כמות המכירות, אם כי ניתן לומר שהקורולציה אינה מובהקת, אך בהחלט ישנו קשר מסוים.</a:t>
            </a:r>
            <a:endParaRPr lang="he-IL" sz="2000" b="0" cap="none" spc="0" dirty="0">
              <a:ln w="0"/>
              <a:effectLst/>
            </a:endParaRPr>
          </a:p>
        </p:txBody>
      </p:sp>
    </p:spTree>
    <p:extLst>
      <p:ext uri="{BB962C8B-B14F-4D97-AF65-F5344CB8AC3E}">
        <p14:creationId xmlns:p14="http://schemas.microsoft.com/office/powerpoint/2010/main" val="2575393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76198EE9-3BDD-DD64-8CB1-D9FE64732AFB}"/>
            </a:ext>
          </a:extLst>
        </p:cNvPr>
        <p:cNvGrpSpPr/>
        <p:nvPr/>
      </p:nvGrpSpPr>
      <p:grpSpPr>
        <a:xfrm>
          <a:off x="0" y="0"/>
          <a:ext cx="0" cy="0"/>
          <a:chOff x="0" y="0"/>
          <a:chExt cx="0" cy="0"/>
        </a:xfrm>
      </p:grpSpPr>
      <p:sp>
        <p:nvSpPr>
          <p:cNvPr id="9" name="מלבן 8">
            <a:extLst>
              <a:ext uri="{FF2B5EF4-FFF2-40B4-BE49-F238E27FC236}">
                <a16:creationId xmlns:a16="http://schemas.microsoft.com/office/drawing/2014/main" id="{0FCBB609-3E07-496F-B68F-AEF6ADFE93A6}"/>
              </a:ext>
            </a:extLst>
          </p:cNvPr>
          <p:cNvSpPr/>
          <p:nvPr/>
        </p:nvSpPr>
        <p:spPr>
          <a:xfrm>
            <a:off x="3166534" y="622164"/>
            <a:ext cx="9025466" cy="1612490"/>
          </a:xfrm>
          <a:prstGeom prst="rect">
            <a:avLst/>
          </a:prstGeom>
        </p:spPr>
        <p:txBody>
          <a:bodyPr lIns="91440" tIns="45720" rIns="91440" bIns="45720">
            <a:normAutofit/>
          </a:bodyPr>
          <a:lstStyle/>
          <a:p>
            <a:pPr>
              <a:spcAft>
                <a:spcPts val="600"/>
              </a:spcAft>
            </a:pPr>
            <a:r>
              <a:rPr lang="he-IL" b="1" i="1" u="sng" dirty="0">
                <a:ln w="0"/>
              </a:rPr>
              <a:t>1.האם ישנה השפעה בין מאפייני העובד(גיל,מין,וכו') לבין כמות המכירות והרווחים של החברה:</a:t>
            </a:r>
          </a:p>
        </p:txBody>
      </p:sp>
      <p:pic>
        <p:nvPicPr>
          <p:cNvPr id="6" name="תמונה 5" descr="תמונה שמכילה מפה, טקסט&#10;&#10;תוכן בינה מלאכותית גנרטיבית עשוי להיות שגוי.">
            <a:extLst>
              <a:ext uri="{FF2B5EF4-FFF2-40B4-BE49-F238E27FC236}">
                <a16:creationId xmlns:a16="http://schemas.microsoft.com/office/drawing/2014/main" id="{C0636F42-E283-5EF5-A215-98E8C073AA36}"/>
              </a:ext>
            </a:extLst>
          </p:cNvPr>
          <p:cNvPicPr>
            <a:picLocks noChangeAspect="1"/>
          </p:cNvPicPr>
          <p:nvPr/>
        </p:nvPicPr>
        <p:blipFill>
          <a:blip r:embed="rId3"/>
          <a:stretch>
            <a:fillRect/>
          </a:stretch>
        </p:blipFill>
        <p:spPr>
          <a:xfrm>
            <a:off x="242772" y="1684549"/>
            <a:ext cx="5853228" cy="455128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8" name="מלבן 7">
            <a:extLst>
              <a:ext uri="{FF2B5EF4-FFF2-40B4-BE49-F238E27FC236}">
                <a16:creationId xmlns:a16="http://schemas.microsoft.com/office/drawing/2014/main" id="{CA20B45F-85FD-77EB-9FE3-0F07149BD4AB}"/>
              </a:ext>
            </a:extLst>
          </p:cNvPr>
          <p:cNvSpPr/>
          <p:nvPr/>
        </p:nvSpPr>
        <p:spPr>
          <a:xfrm>
            <a:off x="6214533" y="1997587"/>
            <a:ext cx="5734695" cy="3972232"/>
          </a:xfrm>
          <a:prstGeom prst="rect">
            <a:avLst/>
          </a:prstGeom>
        </p:spPr>
        <p:txBody>
          <a:bodyPr lIns="91440" tIns="45720" rIns="91440" bIns="45720">
            <a:normAutofit/>
          </a:bodyPr>
          <a:lstStyle/>
          <a:p>
            <a:pPr algn="r" rtl="1">
              <a:spcAft>
                <a:spcPts val="600"/>
              </a:spcAft>
            </a:pPr>
            <a:r>
              <a:rPr lang="he-IL" b="0" cap="none" spc="0" dirty="0">
                <a:ln w="0"/>
                <a:effectLst/>
              </a:rPr>
              <a:t>נתון נוסף הינו מדינת העובד אשר ממנה הגיע. בגרף מפה ניתן לראות שכמות המכירות הגבוהה ביותר נמצאת במדינת </a:t>
            </a:r>
            <a:r>
              <a:rPr lang="he-IL" dirty="0">
                <a:ln w="0"/>
              </a:rPr>
              <a:t>USA, עם 606 מכירות, לעומת 224 מכירות אשר נמצאות במדינת </a:t>
            </a:r>
            <a:r>
              <a:rPr lang="en-US" dirty="0">
                <a:ln w="0"/>
              </a:rPr>
              <a:t>UK</a:t>
            </a:r>
            <a:r>
              <a:rPr lang="he-IL" dirty="0">
                <a:ln w="0"/>
              </a:rPr>
              <a:t>. הגרף מראה קשר מובהק בין שני הנתונים.</a:t>
            </a:r>
            <a:endParaRPr lang="he-IL" b="0" cap="none" spc="0" dirty="0">
              <a:ln w="0"/>
              <a:effectLst/>
            </a:endParaRPr>
          </a:p>
        </p:txBody>
      </p:sp>
    </p:spTree>
    <p:extLst>
      <p:ext uri="{BB962C8B-B14F-4D97-AF65-F5344CB8AC3E}">
        <p14:creationId xmlns:p14="http://schemas.microsoft.com/office/powerpoint/2010/main" val="717164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a:extLst>
            <a:ext uri="{FF2B5EF4-FFF2-40B4-BE49-F238E27FC236}">
              <a16:creationId xmlns:a16="http://schemas.microsoft.com/office/drawing/2014/main" id="{F1B63681-1E51-ECC4-F6AC-FB220D6699EE}"/>
            </a:ext>
          </a:extLst>
        </p:cNvPr>
        <p:cNvGrpSpPr/>
        <p:nvPr/>
      </p:nvGrpSpPr>
      <p:grpSpPr>
        <a:xfrm>
          <a:off x="0" y="0"/>
          <a:ext cx="0" cy="0"/>
          <a:chOff x="0" y="0"/>
          <a:chExt cx="0" cy="0"/>
        </a:xfrm>
      </p:grpSpPr>
      <p:sp>
        <p:nvSpPr>
          <p:cNvPr id="9" name="מלבן 8">
            <a:extLst>
              <a:ext uri="{FF2B5EF4-FFF2-40B4-BE49-F238E27FC236}">
                <a16:creationId xmlns:a16="http://schemas.microsoft.com/office/drawing/2014/main" id="{80A36A30-AC03-B989-7A24-B8A5385819DE}"/>
              </a:ext>
            </a:extLst>
          </p:cNvPr>
          <p:cNvSpPr/>
          <p:nvPr/>
        </p:nvSpPr>
        <p:spPr>
          <a:xfrm>
            <a:off x="7865806" y="643463"/>
            <a:ext cx="3706762" cy="1608124"/>
          </a:xfrm>
          <a:prstGeom prst="rect">
            <a:avLst/>
          </a:prstGeom>
        </p:spPr>
        <p:txBody>
          <a:bodyPr lIns="91440" tIns="45720" rIns="91440" bIns="45720">
            <a:normAutofit/>
          </a:bodyPr>
          <a:lstStyle/>
          <a:p>
            <a:pPr>
              <a:spcAft>
                <a:spcPts val="600"/>
              </a:spcAft>
            </a:pPr>
            <a:r>
              <a:rPr lang="he-IL" b="1" i="1" u="sng" dirty="0">
                <a:ln w="0"/>
              </a:rPr>
              <a:t>1.האם ישנה השפעה בין מאפייני העובד(גיל,מין,וכו') לבין כמות המכירות והרווחים של החברה:</a:t>
            </a:r>
          </a:p>
        </p:txBody>
      </p:sp>
      <p:pic>
        <p:nvPicPr>
          <p:cNvPr id="3" name="תמונה 2" descr="תמונה שמכילה טקסט, צילום מסך, תרשים, גופן&#10;&#10;תוכן בינה מלאכותית גנרטיבית עשוי להיות שגוי.">
            <a:extLst>
              <a:ext uri="{FF2B5EF4-FFF2-40B4-BE49-F238E27FC236}">
                <a16:creationId xmlns:a16="http://schemas.microsoft.com/office/drawing/2014/main" id="{65F1FC70-5C10-48C7-0C7C-81B7D4AF5C37}"/>
              </a:ext>
            </a:extLst>
          </p:cNvPr>
          <p:cNvPicPr>
            <a:picLocks noChangeAspect="1"/>
          </p:cNvPicPr>
          <p:nvPr/>
        </p:nvPicPr>
        <p:blipFill>
          <a:blip r:embed="rId3"/>
          <a:srcRect l="15985" r="15456" b="-1"/>
          <a:stretch>
            <a:fillRect/>
          </a:stretch>
        </p:blipFill>
        <p:spPr>
          <a:xfrm>
            <a:off x="20" y="975"/>
            <a:ext cx="7552924" cy="6858000"/>
          </a:xfrm>
          <a:prstGeom prst="rect">
            <a:avLst/>
          </a:prstGeom>
        </p:spPr>
      </p:pic>
      <p:sp>
        <p:nvSpPr>
          <p:cNvPr id="8" name="מלבן 7">
            <a:extLst>
              <a:ext uri="{FF2B5EF4-FFF2-40B4-BE49-F238E27FC236}">
                <a16:creationId xmlns:a16="http://schemas.microsoft.com/office/drawing/2014/main" id="{690DBB39-05E1-F019-1103-11A2CCA8AD35}"/>
              </a:ext>
            </a:extLst>
          </p:cNvPr>
          <p:cNvSpPr/>
          <p:nvPr/>
        </p:nvSpPr>
        <p:spPr>
          <a:xfrm>
            <a:off x="7865806" y="2251587"/>
            <a:ext cx="3706762" cy="3972232"/>
          </a:xfrm>
          <a:prstGeom prst="rect">
            <a:avLst/>
          </a:prstGeom>
        </p:spPr>
        <p:txBody>
          <a:bodyPr lIns="91440" tIns="45720" rIns="91440" bIns="45720">
            <a:normAutofit/>
          </a:bodyPr>
          <a:lstStyle/>
          <a:p>
            <a:pPr marL="0" algn="r" defTabSz="457200" rtl="1" eaLnBrk="1" latinLnBrk="0" hangingPunct="1">
              <a:spcAft>
                <a:spcPts val="600"/>
              </a:spcAft>
            </a:pPr>
            <a:r>
              <a:rPr lang="he-IL" dirty="0">
                <a:ln w="0"/>
              </a:rPr>
              <a:t>עוד נתון הינו המין של העובדים. לאחר חלוקה לקבוצות של עמודת </a:t>
            </a:r>
            <a:r>
              <a:rPr lang="en-US" dirty="0">
                <a:ln w="0"/>
              </a:rPr>
              <a:t>title of courtesy </a:t>
            </a:r>
            <a:r>
              <a:rPr lang="he-IL" dirty="0">
                <a:ln w="0"/>
              </a:rPr>
              <a:t> (ראה נספחים), אפשר לראות שרוב מובהק של המכירות נמצא בקבוצת הנשים של החברה. גם כאן אפשר לראות שישנה השפעה של מין העובד על כמות הרווחים של החברה.</a:t>
            </a:r>
            <a:endParaRPr lang="he-IL" b="0" cap="none" spc="0" dirty="0">
              <a:ln w="0"/>
              <a:effectLst/>
            </a:endParaRPr>
          </a:p>
        </p:txBody>
      </p:sp>
    </p:spTree>
    <p:extLst>
      <p:ext uri="{BB962C8B-B14F-4D97-AF65-F5344CB8AC3E}">
        <p14:creationId xmlns:p14="http://schemas.microsoft.com/office/powerpoint/2010/main" val="3240931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לבן 5">
            <a:extLst>
              <a:ext uri="{FF2B5EF4-FFF2-40B4-BE49-F238E27FC236}">
                <a16:creationId xmlns:a16="http://schemas.microsoft.com/office/drawing/2014/main" id="{E347C9E2-0179-C69B-0AD6-464651B3245F}"/>
              </a:ext>
            </a:extLst>
          </p:cNvPr>
          <p:cNvSpPr/>
          <p:nvPr/>
        </p:nvSpPr>
        <p:spPr>
          <a:xfrm>
            <a:off x="6807199" y="1742294"/>
            <a:ext cx="5597801" cy="1384995"/>
          </a:xfrm>
          <a:prstGeom prst="rect">
            <a:avLst/>
          </a:prstGeom>
          <a:noFill/>
        </p:spPr>
        <p:txBody>
          <a:bodyPr wrap="square" lIns="91440" tIns="45720" rIns="91440" bIns="45720">
            <a:spAutoFit/>
          </a:bodyPr>
          <a:lstStyle/>
          <a:p>
            <a:pPr algn="ctr"/>
            <a:r>
              <a:rPr lang="he-IL" sz="2800" b="0" cap="none" spc="0" dirty="0">
                <a:ln w="0"/>
                <a:gradFill>
                  <a:gsLst>
                    <a:gs pos="21000">
                      <a:srgbClr val="53575C"/>
                    </a:gs>
                    <a:gs pos="88000">
                      <a:srgbClr val="C5C7CA"/>
                    </a:gs>
                  </a:gsLst>
                  <a:lin ang="5400000"/>
                </a:gradFill>
                <a:effectLst/>
              </a:rPr>
              <a:t>2.האם ישנו קשר בין זמן מסוים(יום,חודש,שנה) לבין כמות ההזמנות של החברה.</a:t>
            </a:r>
          </a:p>
        </p:txBody>
      </p:sp>
      <p:pic>
        <p:nvPicPr>
          <p:cNvPr id="8" name="תמונה 7" descr="תמונה שמכילה טקסט, אספקת משרד, נייר, כלי כתיבה&#10;&#10;תוכן בינה מלאכותית גנרטיבית עשוי להיות שגוי.">
            <a:extLst>
              <a:ext uri="{FF2B5EF4-FFF2-40B4-BE49-F238E27FC236}">
                <a16:creationId xmlns:a16="http://schemas.microsoft.com/office/drawing/2014/main" id="{408E577F-E754-FDAA-C5E7-542BD30A2F2D}"/>
              </a:ext>
            </a:extLst>
          </p:cNvPr>
          <p:cNvPicPr>
            <a:picLocks noChangeAspect="1"/>
          </p:cNvPicPr>
          <p:nvPr/>
        </p:nvPicPr>
        <p:blipFill>
          <a:blip r:embed="rId2">
            <a:alphaModFix amt="70000"/>
          </a:blip>
          <a:stretch>
            <a:fillRect/>
          </a:stretch>
        </p:blipFill>
        <p:spPr>
          <a:xfrm>
            <a:off x="490789" y="1511068"/>
            <a:ext cx="6977087" cy="390705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0994000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שמימי">
  <a:themeElements>
    <a:clrScheme name="שמימי">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שמימי">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שמימי">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3013</TotalTime>
  <Words>1310</Words>
  <Application>Microsoft Macintosh PowerPoint</Application>
  <PresentationFormat>מסך רחב</PresentationFormat>
  <Paragraphs>74</Paragraphs>
  <Slides>26</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26</vt:i4>
      </vt:variant>
    </vt:vector>
  </HeadingPairs>
  <TitlesOfParts>
    <vt:vector size="31" baseType="lpstr">
      <vt:lpstr>Brush Script MT</vt:lpstr>
      <vt:lpstr>Arial</vt:lpstr>
      <vt:lpstr>Calibri</vt:lpstr>
      <vt:lpstr>Calibri Light</vt:lpstr>
      <vt:lpstr>שמימי</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.2האם ישנו קשר בין זמן מסוים (חודש, יום, שעה) לבין גידול או צניחה של ההזמנות.</vt:lpstr>
      <vt:lpstr>.2האם ישנו קשר בין זמן מסוים (חודש, יום, שעה) לבין גידול או צניחה של ההזמנות.</vt:lpstr>
      <vt:lpstr>.2האם ישנו קשר בין זמן מסוים (חודש, יום, שעה) לבין גידול או צניחה של ההזמנות.</vt:lpstr>
      <vt:lpstr>.2האם ישנו קשר בין זמן מסוים (חודש, יום, שעה) לבין גידול או צניחה של ההזמנות.</vt:lpstr>
      <vt:lpstr>מצגת של PowerPoint‏</vt:lpstr>
      <vt:lpstr>מצגת של PowerPoint‏</vt:lpstr>
      <vt:lpstr>מצגת של PowerPoint‏</vt:lpstr>
      <vt:lpstr>מצגת של PowerPoint‏</vt:lpstr>
      <vt:lpstr>מצגת של PowerPoint‏</vt:lpstr>
      <vt:lpstr>מצגת של PowerPoint‏</vt:lpstr>
      <vt:lpstr>נספחים</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benjamin benlulu</dc:creator>
  <cp:lastModifiedBy>benjamin benlulu</cp:lastModifiedBy>
  <cp:revision>8</cp:revision>
  <dcterms:created xsi:type="dcterms:W3CDTF">2026-01-02T12:42:17Z</dcterms:created>
  <dcterms:modified xsi:type="dcterms:W3CDTF">2026-01-06T07:23:25Z</dcterms:modified>
</cp:coreProperties>
</file>